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72" r:id="rId2"/>
  </p:sldMasterIdLst>
  <p:notesMasterIdLst>
    <p:notesMasterId r:id="rId36"/>
  </p:notesMasterIdLst>
  <p:sldIdLst>
    <p:sldId id="308" r:id="rId3"/>
    <p:sldId id="307" r:id="rId4"/>
    <p:sldId id="309" r:id="rId5"/>
    <p:sldId id="289" r:id="rId6"/>
    <p:sldId id="302" r:id="rId7"/>
    <p:sldId id="323" r:id="rId8"/>
    <p:sldId id="293" r:id="rId9"/>
    <p:sldId id="317" r:id="rId10"/>
    <p:sldId id="315" r:id="rId11"/>
    <p:sldId id="313" r:id="rId12"/>
    <p:sldId id="446" r:id="rId13"/>
    <p:sldId id="443" r:id="rId14"/>
    <p:sldId id="444" r:id="rId15"/>
    <p:sldId id="445" r:id="rId16"/>
    <p:sldId id="321" r:id="rId17"/>
    <p:sldId id="322" r:id="rId18"/>
    <p:sldId id="316" r:id="rId19"/>
    <p:sldId id="283" r:id="rId20"/>
    <p:sldId id="435" r:id="rId21"/>
    <p:sldId id="436" r:id="rId22"/>
    <p:sldId id="437" r:id="rId23"/>
    <p:sldId id="438" r:id="rId24"/>
    <p:sldId id="439" r:id="rId25"/>
    <p:sldId id="440" r:id="rId26"/>
    <p:sldId id="425" r:id="rId27"/>
    <p:sldId id="426" r:id="rId28"/>
    <p:sldId id="427" r:id="rId29"/>
    <p:sldId id="428" r:id="rId30"/>
    <p:sldId id="429" r:id="rId31"/>
    <p:sldId id="431" r:id="rId32"/>
    <p:sldId id="432" r:id="rId33"/>
    <p:sldId id="433" r:id="rId34"/>
    <p:sldId id="441" r:id="rId3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BB31"/>
    <a:srgbClr val="559CFF"/>
    <a:srgbClr val="AFFF7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5D36BB-4FB0-5342-B6A7-0D3CE50346E7}" v="29" dt="2020-01-18T22:21:31.0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630" autoAdjust="0"/>
    <p:restoredTop sz="82844" autoAdjust="0"/>
  </p:normalViewPr>
  <p:slideViewPr>
    <p:cSldViewPr>
      <p:cViewPr varScale="1">
        <p:scale>
          <a:sx n="94" d="100"/>
          <a:sy n="94" d="100"/>
        </p:scale>
        <p:origin x="186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s>
</file>

<file path=ppt/media/image1.jpe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tif>
</file>

<file path=ppt/media/image21.png>
</file>

<file path=ppt/media/image22.gif>
</file>

<file path=ppt/media/image23.png>
</file>

<file path=ppt/media/image24.png>
</file>

<file path=ppt/media/image25.png>
</file>

<file path=ppt/media/image26.jpeg>
</file>

<file path=ppt/media/image27.gif>
</file>

<file path=ppt/media/image28.png>
</file>

<file path=ppt/media/image29.png>
</file>

<file path=ppt/media/image3.svg>
</file>

<file path=ppt/media/image4.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en-US" dirty="0"/>
          </a:p>
        </p:txBody>
      </p:sp>
      <p:sp>
        <p:nvSpPr>
          <p:cNvPr id="12291" name="Rectangle 3"/>
          <p:cNvSpPr>
            <a:spLocks noGrp="1" noChangeArrowheads="1"/>
          </p:cNvSpPr>
          <p:nvPr>
            <p:ph type="dt" idx="1"/>
          </p:nvPr>
        </p:nvSpPr>
        <p:spPr bwMode="auto">
          <a:xfrm>
            <a:off x="3886200" y="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dirty="0"/>
          </a:p>
        </p:txBody>
      </p:sp>
      <p:sp>
        <p:nvSpPr>
          <p:cNvPr id="122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12293" name="Rectangle 5"/>
          <p:cNvSpPr>
            <a:spLocks noGrp="1" noChangeArrowheads="1"/>
          </p:cNvSpPr>
          <p:nvPr>
            <p:ph type="body" sz="quarter" idx="3"/>
          </p:nvPr>
        </p:nvSpPr>
        <p:spPr bwMode="auto">
          <a:xfrm>
            <a:off x="914400" y="4343400"/>
            <a:ext cx="5029200" cy="41148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680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a:lvl1pPr>
          </a:lstStyle>
          <a:p>
            <a:pPr>
              <a:defRPr/>
            </a:pPr>
            <a:endParaRPr lang="en-US" dirty="0"/>
          </a:p>
        </p:txBody>
      </p:sp>
      <p:sp>
        <p:nvSpPr>
          <p:cNvPr id="12295" name="Rectangle 7"/>
          <p:cNvSpPr>
            <a:spLocks noGrp="1" noChangeArrowheads="1"/>
          </p:cNvSpPr>
          <p:nvPr>
            <p:ph type="sldNum" sz="quarter" idx="5"/>
          </p:nvPr>
        </p:nvSpPr>
        <p:spPr bwMode="auto">
          <a:xfrm>
            <a:off x="3886200" y="8686800"/>
            <a:ext cx="2971800" cy="4572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a:lvl1pPr>
          </a:lstStyle>
          <a:p>
            <a:pPr>
              <a:defRPr/>
            </a:pPr>
            <a:fld id="{1DC03E52-B525-ED46-AF80-2C566CE595F1}" type="slidenum">
              <a:rPr lang="en-US"/>
              <a:pPr>
                <a:defRPr/>
              </a:pPr>
              <a:t>‹#›</a:t>
            </a:fld>
            <a:endParaRPr lang="en-US" dirty="0"/>
          </a:p>
        </p:txBody>
      </p:sp>
    </p:spTree>
    <p:extLst>
      <p:ext uri="{BB962C8B-B14F-4D97-AF65-F5344CB8AC3E}">
        <p14:creationId xmlns:p14="http://schemas.microsoft.com/office/powerpoint/2010/main" val="6287822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I’m going to run through a couple of higher level things, a ‘why is all this happening, who’s doing this’ sort of background. I’ll talk about the different tiers of OBIS node, and more about what OBIS Canada’s duty is as the national OBIS node. Some context we’ll try and give first, how the OBIS system nests within the Intergovernmental Ocean Commission, how the IOC data policy works, that will give everyone a chance to consider its obligations, what OBIS will and won’t do with your data, and help you make sure its policies don’t clash with any of the policies at your institutions for certain datasets. In the era where we are becoming more aware of data ownership and protection considerations such as OCAP and CARE in addition to our commitments to FAIR principles for data sharing, we may find instances where pushing data into the OBIS system for certain projects might not meet obligations you’ve made to partners or will require their buy-in or input before releasing it via the OBIS publication licenses.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a:t>
            </a:fld>
            <a:endParaRPr lang="en-US" dirty="0"/>
          </a:p>
        </p:txBody>
      </p:sp>
    </p:spTree>
    <p:extLst>
      <p:ext uri="{BB962C8B-B14F-4D97-AF65-F5344CB8AC3E}">
        <p14:creationId xmlns:p14="http://schemas.microsoft.com/office/powerpoint/2010/main" val="2902808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I grabbed a few highlights from this stats page for the OBIS Canada node on the OBIS website. Every node has one, there’s a lot of summary stats and plots describing the scope of coverage of this node’s datasets. We see a lot of good Canadian coverage, but also our contributions to global sampling initiatives that give the data in the OBIS Canada node a global scope. The temporal resolution is pretty good too, with tens of thousands of records per year available for as far back as the 1960s, and a glut of data as we more further into the digital age. A point to make here, older datasets have value in a data system like OBIS, I believe some of the oldest records in OBIS from Canadian waters involve cod landing by Newfoundland fishermen in the time of John Cabot. Finally we have some numbers to back up the Heritage minute.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11</a:t>
            </a:fld>
            <a:endParaRPr lang="en-US" dirty="0"/>
          </a:p>
        </p:txBody>
      </p:sp>
    </p:spTree>
    <p:extLst>
      <p:ext uri="{BB962C8B-B14F-4D97-AF65-F5344CB8AC3E}">
        <p14:creationId xmlns:p14="http://schemas.microsoft.com/office/powerpoint/2010/main" val="736791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These datasets come from many contributing partners, with large contributions coming from each of the DFO institutes, the Canadian Wildlife Service, universities like Dalhousie and </a:t>
            </a:r>
            <a:r>
              <a:rPr lang="en-CA" dirty="0" err="1"/>
              <a:t>Universite</a:t>
            </a:r>
            <a:r>
              <a:rPr lang="en-CA" dirty="0"/>
              <a:t> du Quebec, the Canadian Museum of Nature, as well as some private collection efforts. Though the vast bulk of what’s currently in OBIS Canada comes from DFO institutions, we know there’s more to do. For a long time, OBIS Canada was headquartered at BIO in Halifax, NS, and that history has a lot to do with why it’s so far in the lead in terms of records reported to OBIS. Now that OBIS’s home is in the Pacific region, I expect that we will continue to see this growing effect at places like PBS, perhaps with contributions from your efforts this week and going forward!</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12</a:t>
            </a:fld>
            <a:endParaRPr lang="en-US" dirty="0"/>
          </a:p>
        </p:txBody>
      </p:sp>
    </p:spTree>
    <p:extLst>
      <p:ext uri="{BB962C8B-B14F-4D97-AF65-F5344CB8AC3E}">
        <p14:creationId xmlns:p14="http://schemas.microsoft.com/office/powerpoint/2010/main" val="2557275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after lunch today, we’re going to have a hands-on session where we package up our formatted and </a:t>
            </a:r>
            <a:r>
              <a:rPr lang="en-CA" dirty="0" err="1"/>
              <a:t>QCed</a:t>
            </a:r>
            <a:r>
              <a:rPr lang="en-CA" dirty="0"/>
              <a:t> datasets into a </a:t>
            </a:r>
            <a:r>
              <a:rPr lang="en-CA" dirty="0" err="1"/>
              <a:t>darwincore</a:t>
            </a:r>
            <a:r>
              <a:rPr lang="en-CA" dirty="0"/>
              <a:t> archive, according to one of the Core/Extension schemas we talked about, and submit it to OBIS Canada’s IPT service. Once it’s ready for publication, you can login to the OBIS Canada IPT and submit it as a new Resource. Then the IPT will scan your archive, give you some pointers on what may still be off, and once that’s all cleared up, an OBIS Canada rep can approve and publish your dataset.</a:t>
            </a:r>
          </a:p>
          <a:p>
            <a:endParaRPr lang="en-CA" dirty="0"/>
          </a:p>
          <a:p>
            <a:r>
              <a:rPr lang="en-CA" dirty="0"/>
              <a:t>Again, if you didn’t bring a dataset, we can either pair you off with someone to work on theirs, or if you’re keen, you could help with other projects like the translation of metadata and data from some other popular repositories, I know a lot of folks use Open Canada to publish datasets, and I think it could be very generally useful to have a mechanism to replicate those datasets into OBIS Canada.</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13</a:t>
            </a:fld>
            <a:endParaRPr lang="en-US" dirty="0"/>
          </a:p>
        </p:txBody>
      </p:sp>
    </p:spTree>
    <p:extLst>
      <p:ext uri="{BB962C8B-B14F-4D97-AF65-F5344CB8AC3E}">
        <p14:creationId xmlns:p14="http://schemas.microsoft.com/office/powerpoint/2010/main" val="2097760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once you create your collection, you can upload source datafiles, create mappings from the datafiles to </a:t>
            </a:r>
            <a:r>
              <a:rPr lang="en-CA" dirty="0" err="1"/>
              <a:t>DarwinCore</a:t>
            </a:r>
            <a:r>
              <a:rPr lang="en-CA" dirty="0"/>
              <a:t> terms, enter metadata in the form that conforms to the EML requirements. The IPT will then build the appropriate EML into the archive. One thing we’re not going to do just yet is hit visibility = ‘Public’ or ‘Publish’, before we do a quick review.</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14</a:t>
            </a:fld>
            <a:endParaRPr lang="en-US" dirty="0"/>
          </a:p>
        </p:txBody>
      </p:sp>
    </p:spTree>
    <p:extLst>
      <p:ext uri="{BB962C8B-B14F-4D97-AF65-F5344CB8AC3E}">
        <p14:creationId xmlns:p14="http://schemas.microsoft.com/office/powerpoint/2010/main" val="28913155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OBIS’s steering group evaluates the health of its Nodes at each of the SG meetings, and an OBIS node gets ticked over to inactive when it meets any of these conditions:</a:t>
            </a:r>
          </a:p>
          <a:p>
            <a:endParaRPr lang="en-US" dirty="0"/>
          </a:p>
          <a:p>
            <a:r>
              <a:rPr lang="en-US" dirty="0"/>
              <a:t> [ read slide ]</a:t>
            </a:r>
          </a:p>
          <a:p>
            <a:endParaRPr lang="en-US" dirty="0"/>
          </a:p>
          <a:p>
            <a:r>
              <a:rPr lang="en-US" dirty="0"/>
              <a:t> so you’ve got to keep in touch with the community, often on your own dime when it comes to attending the meetings and infrastructure, and be keeping your data portal active and running and have new data flowing through it.</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15</a:t>
            </a:fld>
            <a:endParaRPr lang="en-US" dirty="0"/>
          </a:p>
        </p:txBody>
      </p:sp>
    </p:spTree>
    <p:extLst>
      <p:ext uri="{BB962C8B-B14F-4D97-AF65-F5344CB8AC3E}">
        <p14:creationId xmlns:p14="http://schemas.microsoft.com/office/powerpoint/2010/main" val="600689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SG-OBIS members representing active OBIS Nodes will make one of the following decisions:</a:t>
            </a:r>
          </a:p>
          <a:p>
            <a:r>
              <a:rPr lang="en-US" sz="1200" dirty="0"/>
              <a:t> </a:t>
            </a:r>
          </a:p>
          <a:p>
            <a:pPr lvl="0"/>
            <a:r>
              <a:rPr lang="en-US" sz="1200" dirty="0"/>
              <a:t>Request the inactive OBIS node to submit a plan with actions, deliverables and times to improve their performance, within 3 months, to the OBIS Secretariat. This plan is reviewed and accepted by the OBIS-Executive Committee</a:t>
            </a:r>
          </a:p>
          <a:p>
            <a:r>
              <a:rPr lang="en-US" sz="1200" dirty="0"/>
              <a:t> </a:t>
            </a:r>
          </a:p>
          <a:p>
            <a:r>
              <a:rPr lang="en-US" sz="1200" dirty="0"/>
              <a:t>Or </a:t>
            </a:r>
          </a:p>
          <a:p>
            <a:r>
              <a:rPr lang="en-US" sz="1200" dirty="0"/>
              <a:t> </a:t>
            </a:r>
          </a:p>
          <a:p>
            <a:pPr lvl="0"/>
            <a:r>
              <a:rPr lang="en-US" sz="1200" dirty="0"/>
              <a:t>Provide a recommendation to the IOC Committee on IODE to remove the OBIS node from the IODE network.</a:t>
            </a:r>
          </a:p>
          <a:p>
            <a:r>
              <a:rPr lang="en-US" sz="1200" dirty="0"/>
              <a:t> </a:t>
            </a:r>
          </a:p>
          <a:p>
            <a:r>
              <a:rPr lang="en-US" sz="1200" dirty="0"/>
              <a:t>In either case, the OBIS Secretariat will inform the OBIS node manager of the SG-OBIS decision, with a copy to the IODE officers and the IODE national coordinator for data management of the country concerned.</a:t>
            </a:r>
          </a:p>
          <a:p>
            <a:r>
              <a:rPr lang="en-US" sz="1200" dirty="0"/>
              <a:t> </a:t>
            </a:r>
          </a:p>
          <a:p>
            <a:r>
              <a:rPr lang="en-US" sz="1200" dirty="0"/>
              <a:t>The IODE Committee is requested to consider the recommendation from the OBIS Steering Group and it may either accept the recommendation or request the inactive OBIS node to submit an action plan (option 1). </a:t>
            </a:r>
          </a:p>
          <a:p>
            <a:r>
              <a:rPr lang="en-US" sz="1200" dirty="0"/>
              <a:t> </a:t>
            </a:r>
          </a:p>
          <a:p>
            <a:r>
              <a:rPr lang="en-US" sz="1200" dirty="0"/>
              <a:t>When the inactive OBIS node is removed from the IODE network, the SG-OBIS will ask whether another OBIS node is interested in taking over the responsibilities of the removed OBIS node, until a new OBIS node in the country/region is established. </a:t>
            </a:r>
          </a:p>
          <a:p>
            <a:endParaRPr lang="en-US" dirty="0"/>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16</a:t>
            </a:fld>
            <a:endParaRPr lang="en-US" dirty="0"/>
          </a:p>
        </p:txBody>
      </p:sp>
    </p:spTree>
    <p:extLst>
      <p:ext uri="{BB962C8B-B14F-4D97-AF65-F5344CB8AC3E}">
        <p14:creationId xmlns:p14="http://schemas.microsoft.com/office/powerpoint/2010/main" val="9113676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find contact information for Maria, OBIS Canada’s manager, on the IODE website, and for myself and Lenore </a:t>
            </a:r>
            <a:r>
              <a:rPr lang="en-US" dirty="0" err="1"/>
              <a:t>Bajona</a:t>
            </a:r>
            <a:r>
              <a:rPr lang="en-US" dirty="0"/>
              <a:t>, who manage the Ocean Tracking Network OBIS node, and for the international OBIS project manager, Ward </a:t>
            </a:r>
            <a:r>
              <a:rPr lang="en-US" dirty="0" err="1"/>
              <a:t>Appeltans</a:t>
            </a:r>
            <a:r>
              <a:rPr lang="en-US" dirty="0"/>
              <a:t>. The </a:t>
            </a:r>
            <a:r>
              <a:rPr lang="en-US" dirty="0" err="1"/>
              <a:t>OBISCanada</a:t>
            </a:r>
            <a:r>
              <a:rPr lang="en-US" dirty="0"/>
              <a:t> email address is your first point of contact to assist with publishing your datasets, though I have also been known to try my best when questions land in my inbox.</a:t>
            </a:r>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17</a:t>
            </a:fld>
            <a:endParaRPr lang="en-US" dirty="0"/>
          </a:p>
        </p:txBody>
      </p:sp>
    </p:spTree>
    <p:extLst>
      <p:ext uri="{BB962C8B-B14F-4D97-AF65-F5344CB8AC3E}">
        <p14:creationId xmlns:p14="http://schemas.microsoft.com/office/powerpoint/2010/main" val="3458423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28674" name="Espace réservé des commentaires 2"/>
          <p:cNvSpPr>
            <a:spLocks noGrp="1"/>
          </p:cNvSpPr>
          <p:nvPr>
            <p:ph type="body" idx="1"/>
          </p:nvPr>
        </p:nvSpPr>
        <p:spPr bwMode="auto">
          <a:xfrm>
            <a:off x="679450" y="4735513"/>
            <a:ext cx="5435600" cy="48958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fr-FR" sz="1600" dirty="0">
                <a:latin typeface="Calibri" charset="0"/>
              </a:rPr>
              <a:t>So, one of the </a:t>
            </a:r>
            <a:r>
              <a:rPr lang="en-CA" sz="1600" noProof="0" dirty="0">
                <a:latin typeface="Calibri" charset="0"/>
              </a:rPr>
              <a:t>requirements</a:t>
            </a:r>
            <a:r>
              <a:rPr lang="fr-FR" sz="1600" dirty="0">
                <a:latin typeface="Calibri" charset="0"/>
              </a:rPr>
              <a:t> for OBIS </a:t>
            </a:r>
            <a:r>
              <a:rPr lang="en-CA" sz="1600" noProof="0" dirty="0">
                <a:latin typeface="Calibri" charset="0"/>
              </a:rPr>
              <a:t>nodes</a:t>
            </a:r>
            <a:r>
              <a:rPr lang="fr-FR" sz="1600" dirty="0">
                <a:latin typeface="Calibri" charset="0"/>
              </a:rPr>
              <a:t> </a:t>
            </a:r>
            <a:r>
              <a:rPr lang="en-CA" sz="1600" noProof="0" dirty="0">
                <a:latin typeface="Calibri" charset="0"/>
              </a:rPr>
              <a:t>is</a:t>
            </a:r>
            <a:r>
              <a:rPr lang="fr-FR" sz="1600" dirty="0">
                <a:latin typeface="Calibri" charset="0"/>
              </a:rPr>
              <a:t> to </a:t>
            </a:r>
            <a:r>
              <a:rPr lang="en-CA" sz="1600" noProof="0" dirty="0">
                <a:latin typeface="Calibri" charset="0"/>
              </a:rPr>
              <a:t>follow</a:t>
            </a:r>
            <a:r>
              <a:rPr lang="fr-FR" sz="1600" dirty="0">
                <a:latin typeface="Calibri" charset="0"/>
              </a:rPr>
              <a:t> IOC data </a:t>
            </a:r>
            <a:r>
              <a:rPr lang="en-CA" sz="1600" noProof="0" dirty="0">
                <a:latin typeface="Calibri" charset="0"/>
              </a:rPr>
              <a:t>policy</a:t>
            </a:r>
            <a:r>
              <a:rPr lang="fr-FR" sz="1600" dirty="0">
                <a:latin typeface="Calibri" charset="0"/>
              </a:rPr>
              <a:t> guidelines. So </a:t>
            </a:r>
            <a:r>
              <a:rPr lang="en-CA" sz="1600" noProof="0" dirty="0">
                <a:latin typeface="Calibri" charset="0"/>
              </a:rPr>
              <a:t>let’s</a:t>
            </a:r>
            <a:r>
              <a:rPr lang="fr-FR" sz="1600" dirty="0">
                <a:latin typeface="Calibri" charset="0"/>
              </a:rPr>
              <a:t> go over </a:t>
            </a:r>
            <a:r>
              <a:rPr lang="en-CA" sz="1600" noProof="0" dirty="0">
                <a:latin typeface="Calibri" charset="0"/>
              </a:rPr>
              <a:t>what</a:t>
            </a:r>
            <a:r>
              <a:rPr lang="fr-FR" sz="1600" dirty="0">
                <a:latin typeface="Calibri" charset="0"/>
              </a:rPr>
              <a:t> </a:t>
            </a:r>
            <a:r>
              <a:rPr lang="en-CA" sz="1600" noProof="0" dirty="0">
                <a:latin typeface="Calibri" charset="0"/>
              </a:rPr>
              <a:t>those</a:t>
            </a:r>
            <a:r>
              <a:rPr lang="fr-FR" sz="1600" dirty="0">
                <a:latin typeface="Calibri" charset="0"/>
              </a:rPr>
              <a:t> are and how OBIS </a:t>
            </a:r>
            <a:r>
              <a:rPr lang="en-CA" sz="1600" noProof="0" dirty="0">
                <a:latin typeface="Calibri" charset="0"/>
              </a:rPr>
              <a:t>conforms</a:t>
            </a:r>
            <a:r>
              <a:rPr lang="fr-FR" sz="1600" dirty="0">
                <a:latin typeface="Calibri" charset="0"/>
              </a:rPr>
              <a:t> to </a:t>
            </a:r>
            <a:r>
              <a:rPr lang="en-CA" sz="1600" noProof="0" dirty="0">
                <a:latin typeface="Calibri" charset="0"/>
              </a:rPr>
              <a:t>them</a:t>
            </a:r>
            <a:r>
              <a:rPr lang="fr-FR" sz="1600" dirty="0">
                <a:latin typeface="Calibri" charset="0"/>
              </a:rPr>
              <a:t>.</a:t>
            </a:r>
          </a:p>
        </p:txBody>
      </p:sp>
      <p:sp>
        <p:nvSpPr>
          <p:cNvPr id="28675" name="Espace réservé du numéro de diapositive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2E2338F5-4CBA-3D4F-829D-2FFB61A11EDB}" type="slidenum">
              <a:rPr kumimoji="0" lang="fr-FR" sz="1200" b="0" i="0" u="none" strike="noStrike" kern="1200" cap="none" spc="0" normalizeH="0" baseline="0" noProof="0">
                <a:ln>
                  <a:noFill/>
                </a:ln>
                <a:solidFill>
                  <a:prstClr val="black"/>
                </a:solidFill>
                <a:effectLst/>
                <a:uLnTx/>
                <a:uFillTx/>
                <a:latin typeface="Calibri" charset="0"/>
                <a:ea typeface="ＭＳ Ｐゴシック" charset="0"/>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fr-FR"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3244864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live in an era of rampant personal data misuse, and I don’t know what your experience is with data providers, but they’re very interested in how and where their data will be shared.</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19</a:t>
            </a:fld>
            <a:endParaRPr lang="en-US" dirty="0"/>
          </a:p>
        </p:txBody>
      </p:sp>
    </p:spTree>
    <p:extLst>
      <p:ext uri="{BB962C8B-B14F-4D97-AF65-F5344CB8AC3E}">
        <p14:creationId xmlns:p14="http://schemas.microsoft.com/office/powerpoint/2010/main" val="9087693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our role as data managers and infrastructure providers would be symbiotic and beneficial to all involved. We provide a valuable service to the research community, and that community benefits from the increased reliability, quality control, archival and discoverability that good data management groups can offer them, both in writing grants and in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20</a:t>
            </a:fld>
            <a:endParaRPr lang="en-US" dirty="0"/>
          </a:p>
        </p:txBody>
      </p:sp>
    </p:spTree>
    <p:extLst>
      <p:ext uri="{BB962C8B-B14F-4D97-AF65-F5344CB8AC3E}">
        <p14:creationId xmlns:p14="http://schemas.microsoft.com/office/powerpoint/2010/main" val="19652192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general shape of the organizations is this. OBIS is a project of UNESCO’s Intergovernmental Oceanographic Commission, within the International Oceanographic Data and Information Exchange.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a:t>
            </a:fld>
            <a:endParaRPr lang="en-US" dirty="0"/>
          </a:p>
        </p:txBody>
      </p:sp>
    </p:spTree>
    <p:extLst>
      <p:ext uri="{BB962C8B-B14F-4D97-AF65-F5344CB8AC3E}">
        <p14:creationId xmlns:p14="http://schemas.microsoft.com/office/powerpoint/2010/main" val="3945526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reality, researchers can see data management as an extra cost they’re not used to paying for, [click] and data managers see the precariousness of throwing millions of dollars into a research </a:t>
            </a:r>
            <a:r>
              <a:rPr lang="en-US" dirty="0" err="1"/>
              <a:t>programme</a:t>
            </a:r>
            <a:r>
              <a:rPr lang="en-US" dirty="0"/>
              <a:t> without any idea of how the outputs will be protected and shared with the public. [click]. Ideally, we’d be viewed as a crucial resource, a way for researchers to unburden themselves of having to curate and advocate for their data after they have collected and analyzed it.</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21</a:t>
            </a:fld>
            <a:endParaRPr lang="en-US" dirty="0"/>
          </a:p>
        </p:txBody>
      </p:sp>
    </p:spTree>
    <p:extLst>
      <p:ext uri="{BB962C8B-B14F-4D97-AF65-F5344CB8AC3E}">
        <p14:creationId xmlns:p14="http://schemas.microsoft.com/office/powerpoint/2010/main" val="17784972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disciplines that have not undergone the data sharing revolution, there’s the added requirement to convince or constrain data providers to share their data with the public at all! Oceanographers see a plain public benefit to their data becoming public, but this was not always the case. So either we find a stick to beat them into compliance, that’s contracts or grants that require data sharing, or we find the carrots that will entice them to share. There is a bit of a prisoner’s dilemma at play in fields of study where sharing is not the norm.</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22</a:t>
            </a:fld>
            <a:endParaRPr lang="en-US" dirty="0"/>
          </a:p>
        </p:txBody>
      </p:sp>
    </p:spTree>
    <p:extLst>
      <p:ext uri="{BB962C8B-B14F-4D97-AF65-F5344CB8AC3E}">
        <p14:creationId xmlns:p14="http://schemas.microsoft.com/office/powerpoint/2010/main" val="31784777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And,if</a:t>
            </a:r>
            <a:r>
              <a:rPr lang="en-US" dirty="0"/>
              <a:t> you need a recap of what the prisoner’s dilemma is, it’s the idea that if one person acts a certain way while the other does not, they put themselves at a disadvantage. For prisoners, this means staying silent vs. confessing to a crime. If all confess, they get larger sentences than if none do, but if only one confesses, and the other doesn’t, the one who doesn’t confess faces a huge disadvantage!</a:t>
            </a:r>
          </a:p>
          <a:p>
            <a:endParaRPr lang="en-US" dirty="0"/>
          </a:p>
          <a:p>
            <a:r>
              <a:rPr lang="en-US" dirty="0"/>
              <a:t>In this analogy, sharing data is equivalent to remaining silent. Confessing, or ratting out your friend, is equivalent to hoarding your data. Somewhat confusing, stay with me!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BAEE3D6-18AA-B04D-9E3C-0BC5C09F1ABB}"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430959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cheater gets the reward if he’s the only cheater. But if nobody cheats, everyone is better off in aggregate. If we all share, everyone gets the benefit! So how do we discourage cheaters? Build trust between ourselves and our providers, provide good data policies that tell the providers what they can expect, and enhance the advantages for data sharers. Increased citations, co-authorships, data papers.</a:t>
            </a: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24</a:t>
            </a:fld>
            <a:endParaRPr lang="en-US" dirty="0"/>
          </a:p>
        </p:txBody>
      </p:sp>
    </p:spTree>
    <p:extLst>
      <p:ext uri="{BB962C8B-B14F-4D97-AF65-F5344CB8AC3E}">
        <p14:creationId xmlns:p14="http://schemas.microsoft.com/office/powerpoint/2010/main" val="35352203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those are our motivations when we write data policy. We want to break this prisoners dilemma, and push people onto the virtuous path of data sharing by carrot, because we don’t have any sticks. The funders have sticks, and if they know about our carrots they can use those sticks on our behalf but I’m getting too into these metaphors.</a:t>
            </a:r>
          </a:p>
          <a:p>
            <a:endParaRPr lang="en-US" dirty="0"/>
          </a:p>
          <a:p>
            <a:r>
              <a:rPr lang="en-US" dirty="0"/>
              <a:t> The IOC data policy for IODE, member states shall provide timely, free and unrestricted access to all data, metadata, and products generated under IOC </a:t>
            </a:r>
            <a:r>
              <a:rPr lang="en-US" dirty="0" err="1"/>
              <a:t>programmes</a:t>
            </a:r>
            <a:r>
              <a:rPr lang="en-US" dirty="0"/>
              <a:t>. There’s a big stick! This creates a class of behavior at the highest level to share data. Clause 2 – boils down to if you’re not under the IOC mandate, you should still apply clause 1 if you can! No stick here, just wishing. Clause 3 – the IOC encourages clauses 1 and 2 for all non-commercial applications. That puts a stake in the ground for funding bodies for those groups, here’s the standard for nations and international </a:t>
            </a:r>
            <a:r>
              <a:rPr lang="en-US" dirty="0" err="1"/>
              <a:t>programmes</a:t>
            </a:r>
            <a:r>
              <a:rPr lang="en-US" dirty="0"/>
              <a:t>. Shouldn’t your grantees meet it?  Clause 4, keep the terms of compliance within the conventions of the international community, basically allow for edge cases and equitable dealing across different levels of capacity. Clause 5, encourages the behavior we covered earlier, providers should use their NODCs and ADUs where they find them. Clause 6, we should work to build capacity in developing nations.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BAEE3D6-18AA-B04D-9E3C-0BC5C09F1ABB}"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919282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how does this apply on the OBIS level? OBIS doesn’t take ownership of data provided to it, but has been granted the right to publish/distribute it via its portal (the Integrated Publishing Toolkit).</a:t>
            </a:r>
          </a:p>
          <a:p>
            <a:endParaRPr lang="en-US" dirty="0"/>
          </a:p>
          <a:p>
            <a:r>
              <a:rPr lang="en-US" dirty="0"/>
              <a:t> This –new- product, the OBIS database, lives under IOC-UNESCO, and is therefore subject to Clause 1. OBIS will provide timely, free and unrestricted access to all that data, metadata, and associated products.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26</a:t>
            </a:fld>
            <a:endParaRPr lang="en-US" dirty="0"/>
          </a:p>
        </p:txBody>
      </p:sp>
    </p:spTree>
    <p:extLst>
      <p:ext uri="{BB962C8B-B14F-4D97-AF65-F5344CB8AC3E}">
        <p14:creationId xmlns:p14="http://schemas.microsoft.com/office/powerpoint/2010/main" val="3601318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 per-dataset level, the provider retains a good deal of control over what that means in practice.</a:t>
            </a:r>
          </a:p>
          <a:p>
            <a:endParaRPr lang="en-US" dirty="0"/>
          </a:p>
          <a:p>
            <a:r>
              <a:rPr lang="en-US" dirty="0"/>
              <a:t> From no restrictions at all – that means no need for accreditation or provenance, and the ability to use it commercially, all the way through to more severe restrictions, attribution-required, co-authorship for substantial data usage, by permission only, no commercial, and no redistribution.</a:t>
            </a:r>
          </a:p>
          <a:p>
            <a:endParaRPr lang="en-US" dirty="0"/>
          </a:p>
          <a:p>
            <a:r>
              <a:rPr lang="en-US" dirty="0"/>
              <a:t>Everything covered by the Creative Commons family of licenses is permitted to be attached to datasets individually, and additionally the right to redistribute can be restricted.</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27</a:t>
            </a:fld>
            <a:endParaRPr lang="en-US" dirty="0"/>
          </a:p>
        </p:txBody>
      </p:sp>
    </p:spTree>
    <p:extLst>
      <p:ext uri="{BB962C8B-B14F-4D97-AF65-F5344CB8AC3E}">
        <p14:creationId xmlns:p14="http://schemas.microsoft.com/office/powerpoint/2010/main" val="1726311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Attaching licenses to these datasets doesn’t create obligation on the part of OBIS or your part, when you’re publishing data with licenses you are asking the end users to respect your terms, but they’re never obligated to do so. So why do it? Are we just trying to make scientists feel better about giving us their data?  It certainly has that effect, but I think there are reasonable use cases for all the CC classes certainly, and I can understand the desire not to see data redistributed without control.</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28</a:t>
            </a:fld>
            <a:endParaRPr lang="en-US" dirty="0"/>
          </a:p>
        </p:txBody>
      </p:sp>
    </p:spTree>
    <p:extLst>
      <p:ext uri="{BB962C8B-B14F-4D97-AF65-F5344CB8AC3E}">
        <p14:creationId xmlns:p14="http://schemas.microsoft.com/office/powerpoint/2010/main" val="24337509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OBIS has made the decision to encourage the use of CC-0, it’s maximally permissive for data users, doesn’t put too many restrictions on them, and keeps liability away from data providers. So they’re encouraging their contributors to adopt that license wherever possible.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29</a:t>
            </a:fld>
            <a:endParaRPr lang="en-US" dirty="0"/>
          </a:p>
        </p:txBody>
      </p:sp>
    </p:spTree>
    <p:extLst>
      <p:ext uri="{BB962C8B-B14F-4D97-AF65-F5344CB8AC3E}">
        <p14:creationId xmlns:p14="http://schemas.microsoft.com/office/powerpoint/2010/main" val="7903229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Attribution’s not covered in CC-0, but there’s still a moral responsibility for researchers to credit the data they use when writing papers and producing reports. And to that point, there’s no license on papers you read that say if you use the idea you have to cite it when you use it in non-academic ways, but there’s a powerful convention and history in the community that enforces that idea, and it works out.</a:t>
            </a:r>
          </a:p>
          <a:p>
            <a:endParaRPr lang="en-US" dirty="0"/>
          </a:p>
          <a:p>
            <a:r>
              <a:rPr lang="en-US" dirty="0"/>
              <a:t>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30</a:t>
            </a:fld>
            <a:endParaRPr lang="en-US" dirty="0"/>
          </a:p>
        </p:txBody>
      </p:sp>
    </p:spTree>
    <p:extLst>
      <p:ext uri="{BB962C8B-B14F-4D97-AF65-F5344CB8AC3E}">
        <p14:creationId xmlns:p14="http://schemas.microsoft.com/office/powerpoint/2010/main" val="7746928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IOC is UNESCO’s ocean science arm, focused on ocean data and information exchange and capacity development. OBIS helps the IOC fulfill its mission by acting as a far-reaching and diverse international body of biological ocean data professionals and bringing us together to aggregate and curate a body of biodiversity knowledge that is increasingly useful to management decisions and marine protection.</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a:t>
            </a:fld>
            <a:endParaRPr lang="en-US" dirty="0"/>
          </a:p>
        </p:txBody>
      </p:sp>
    </p:spTree>
    <p:extLst>
      <p:ext uri="{BB962C8B-B14F-4D97-AF65-F5344CB8AC3E}">
        <p14:creationId xmlns:p14="http://schemas.microsoft.com/office/powerpoint/2010/main" val="248631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given all that, the OBIS database itself is distributed under CC0. people can build applications using the webservices instead of seeking local copies for the sake of reliability. OBIS encourages users of the data to respect the data provider and give feedback on data quality. When you wear both hats, as a data user and a custodian, you should set a good example and publish your own data to OBIS. And if you’re in a position to do so, and you find OBIS useful and good, you should sponsor or partner OBIS or its nodes where you can. This includes maintaining an OBIS node.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31</a:t>
            </a:fld>
            <a:endParaRPr lang="en-US" dirty="0"/>
          </a:p>
        </p:txBody>
      </p:sp>
    </p:spTree>
    <p:extLst>
      <p:ext uri="{BB962C8B-B14F-4D97-AF65-F5344CB8AC3E}">
        <p14:creationId xmlns:p14="http://schemas.microsoft.com/office/powerpoint/2010/main" val="25275808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don’t need to preach this one for you folks, we know the benefits of our data policies, but we encourage every institution we interface with to develop data policies, with associated licenses if applicable, covering the appropriate use of the data they collect, the obligations to the data provider that will allow the provider to benefit from or receive credit for the use with the appropriate parties, describe data ownership, provide any disclaimers necessary, and give guidance on citing the data properly.</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32</a:t>
            </a:fld>
            <a:endParaRPr lang="en-US" dirty="0"/>
          </a:p>
        </p:txBody>
      </p:sp>
    </p:spTree>
    <p:extLst>
      <p:ext uri="{BB962C8B-B14F-4D97-AF65-F5344CB8AC3E}">
        <p14:creationId xmlns:p14="http://schemas.microsoft.com/office/powerpoint/2010/main" val="25634511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what we leave behind. This is a wonderful quote [read it]. I have heard it expressed in other ways, less kindly, as </a:t>
            </a:r>
            <a:r>
              <a:rPr lang="en-US" dirty="0" err="1"/>
              <a:t>i’ve</a:t>
            </a:r>
            <a:r>
              <a:rPr lang="en-US" dirty="0"/>
              <a:t> heard it shouted across a room during a data policy meeting ‘What do you think is going to happen to your data when you die!?’. That was a really good meeting.</a:t>
            </a:r>
          </a:p>
          <a:p>
            <a:endParaRPr lang="en-US" dirty="0"/>
          </a:p>
          <a:p>
            <a:r>
              <a:rPr lang="en-US" dirty="0"/>
              <a:t> Any questions on data policies? I’ll do my best. If we just want to talk about it for a few minutes here, there’s a good opportunity to do so now.</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33</a:t>
            </a:fld>
            <a:endParaRPr lang="en-US" dirty="0"/>
          </a:p>
        </p:txBody>
      </p:sp>
    </p:spTree>
    <p:extLst>
      <p:ext uri="{BB962C8B-B14F-4D97-AF65-F5344CB8AC3E}">
        <p14:creationId xmlns:p14="http://schemas.microsoft.com/office/powerpoint/2010/main" val="197585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Within the IOC is the International Oceanographic Data and Information Exchange, helping us move data and information about the global ocean between the Member States, and in turn providing us data and information products.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4</a:t>
            </a:fld>
            <a:endParaRPr lang="en-US" dirty="0"/>
          </a:p>
        </p:txBody>
      </p:sp>
    </p:spTree>
    <p:extLst>
      <p:ext uri="{BB962C8B-B14F-4D97-AF65-F5344CB8AC3E}">
        <p14:creationId xmlns:p14="http://schemas.microsoft.com/office/powerpoint/2010/main" val="1872244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from these</a:t>
            </a:r>
            <a:r>
              <a:rPr lang="en-US" baseline="0" dirty="0"/>
              <a:t> 600+ institutions is provided to OBIS through more than 20 national, regional or thematic OBIS nodes. They standardize and quality control the data, so OBIS can easily integrate them in a single database. The central system is maintained here at the OBIS secretariat in Oostende.</a:t>
            </a:r>
            <a:endParaRPr lang="en-US" dirty="0"/>
          </a:p>
        </p:txBody>
      </p:sp>
      <p:sp>
        <p:nvSpPr>
          <p:cNvPr id="4" name="Slide Number Placeholder 3"/>
          <p:cNvSpPr>
            <a:spLocks noGrp="1"/>
          </p:cNvSpPr>
          <p:nvPr>
            <p:ph type="sldNum" sz="quarter" idx="10"/>
          </p:nvPr>
        </p:nvSpPr>
        <p:spPr/>
        <p:txBody>
          <a:bodyPr/>
          <a:lstStyle/>
          <a:p>
            <a:fld id="{D36EDE30-E21E-364C-AA07-2B1CAC994606}" type="slidenum">
              <a:rPr lang="en-US" smtClean="0"/>
              <a:t>6</a:t>
            </a:fld>
            <a:endParaRPr lang="en-US"/>
          </a:p>
        </p:txBody>
      </p:sp>
    </p:spTree>
    <p:extLst>
      <p:ext uri="{BB962C8B-B14F-4D97-AF65-F5344CB8AC3E}">
        <p14:creationId xmlns:p14="http://schemas.microsoft.com/office/powerpoint/2010/main" val="1910383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OTN – Tier 2 Node – thematically about biologging and machine observation of animal presence.</a:t>
            </a:r>
          </a:p>
          <a:p>
            <a:endParaRPr lang="en-US" dirty="0"/>
          </a:p>
          <a:p>
            <a:r>
              <a:rPr lang="en-US" dirty="0"/>
              <a:t>Tier 3 – local nodes, more geographically concentrated National Ocean Data Centers and Associated Data Units.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7</a:t>
            </a:fld>
            <a:endParaRPr lang="en-US" dirty="0"/>
          </a:p>
        </p:txBody>
      </p:sp>
    </p:spTree>
    <p:extLst>
      <p:ext uri="{BB962C8B-B14F-4D97-AF65-F5344CB8AC3E}">
        <p14:creationId xmlns:p14="http://schemas.microsoft.com/office/powerpoint/2010/main" val="590787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a:t>
            </a:r>
            <a:r>
              <a:rPr lang="en-US" dirty="0" err="1"/>
              <a:t>ToR</a:t>
            </a:r>
            <a:r>
              <a:rPr lang="en-US" dirty="0"/>
              <a:t> of national and thematic OBIS nodes reads a lot like the obligations we’re all already under as Canadian federal employees and academics to serve the biodiversity data we collect to the public. Take in data, validate it, report the results back to the originator but also make it available publicly in useful formats, enforce the terms of use and sharing policies you’re obligated to enforce, help people access and use the data you’re expressing, assist in discovery of this data by new potential users, build portals to mirror this data to new audiences, and comply with the data policy for your organization and that your partners have agreed to, OBIS nodes respect the IOC data policy, which is likely very compatible with our own data reporting obligations.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8</a:t>
            </a:fld>
            <a:endParaRPr lang="en-US" dirty="0"/>
          </a:p>
        </p:txBody>
      </p:sp>
    </p:spTree>
    <p:extLst>
      <p:ext uri="{BB962C8B-B14F-4D97-AF65-F5344CB8AC3E}">
        <p14:creationId xmlns:p14="http://schemas.microsoft.com/office/powerpoint/2010/main" val="39896714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technical responsibilities of OBIS nodes are to provide datasets as </a:t>
            </a:r>
            <a:r>
              <a:rPr lang="en-US" dirty="0" err="1"/>
              <a:t>DwC</a:t>
            </a:r>
            <a:r>
              <a:rPr lang="en-US" dirty="0"/>
              <a:t> archives to be harvested by </a:t>
            </a:r>
            <a:r>
              <a:rPr lang="en-US" dirty="0" err="1"/>
              <a:t>iOBIS</a:t>
            </a:r>
            <a:r>
              <a:rPr lang="en-US" dirty="0"/>
              <a:t>, ensure incoming data and metadata are of good quality according to the norms of the OBIS community (which change but not so quickly). Make updates to the datasets as they grow, and host the results on an IPT server, either their own or via an existing IPT service at either </a:t>
            </a:r>
            <a:r>
              <a:rPr lang="en-US" dirty="0" err="1"/>
              <a:t>iOBIS</a:t>
            </a:r>
            <a:r>
              <a:rPr lang="en-US" dirty="0"/>
              <a:t> or the upstream NODC, to upload your datasets. Before OTN got ADU certified and started running our own IPT, we were publishing all our datasets via OBIS Canada.</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9</a:t>
            </a:fld>
            <a:endParaRPr lang="en-US" dirty="0"/>
          </a:p>
        </p:txBody>
      </p:sp>
    </p:spTree>
    <p:extLst>
      <p:ext uri="{BB962C8B-B14F-4D97-AF65-F5344CB8AC3E}">
        <p14:creationId xmlns:p14="http://schemas.microsoft.com/office/powerpoint/2010/main" val="2754376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So now let’s look at OBIS Canada, part of our home and native National Ocean Data Centre and OBIS node. The URL is not great to type out, and I sometimes have a hard time finding it, but I made a bit.ly link if people want to follow along on the site itself. Since 2010, it’s been a recognized National Activity, and we’re here today with its incoming Node Manager, Maria Cornthwaite.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10</a:t>
            </a:fld>
            <a:endParaRPr lang="en-US" dirty="0"/>
          </a:p>
        </p:txBody>
      </p:sp>
    </p:spTree>
    <p:extLst>
      <p:ext uri="{BB962C8B-B14F-4D97-AF65-F5344CB8AC3E}">
        <p14:creationId xmlns:p14="http://schemas.microsoft.com/office/powerpoint/2010/main" val="2559257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A3B0E1A-BBEC-D949-9F96-982C1D7653CA}" type="slidenum">
              <a:rPr lang="en-US" smtClean="0"/>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67FE143-C748-E04C-9AD8-B6F454331F61}"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6E299486-0D1C-E142-8D7E-D356284E4615}" type="slidenum">
              <a:rPr lang="en-US" smtClean="0"/>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14E57D07-3620-144C-83D1-AD7AFD2FA043}" type="datetime1">
              <a:rPr lang="en-GB" smtClean="0"/>
              <a:t>08/02/2021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17158437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08/02/2021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4643059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E57D07-3620-144C-83D1-AD7AFD2FA043}" type="datetime1">
              <a:rPr lang="en-GB" smtClean="0"/>
              <a:t>08/02/2021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342448682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4E57D07-3620-144C-83D1-AD7AFD2FA043}" type="datetime1">
              <a:rPr lang="en-GB" smtClean="0"/>
              <a:t>08/02/2021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330603595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4E57D07-3620-144C-83D1-AD7AFD2FA043}" type="datetime1">
              <a:rPr lang="en-GB" smtClean="0"/>
              <a:t>08/02/2021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49753836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4E57D07-3620-144C-83D1-AD7AFD2FA043}" type="datetime1">
              <a:rPr lang="en-GB" smtClean="0"/>
              <a:t>08/02/2021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48566709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E57D07-3620-144C-83D1-AD7AFD2FA043}" type="datetime1">
              <a:rPr lang="en-GB" smtClean="0"/>
              <a:t>08/02/2021</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62736230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4E57D07-3620-144C-83D1-AD7AFD2FA043}" type="datetime1">
              <a:rPr lang="en-GB" smtClean="0"/>
              <a:t>08/02/2021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32105120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29689D75-D43B-9A4D-9191-F17800EEE7B3}" type="slidenum">
              <a:rPr lang="en-US" smtClean="0"/>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4E57D07-3620-144C-83D1-AD7AFD2FA043}" type="datetime1">
              <a:rPr lang="en-GB" smtClean="0"/>
              <a:t>08/02/2021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72396153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08/02/2021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505449910"/>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08/02/2021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411317354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59C25D69-ED68-A843-ACB3-3780D22A731D}" type="slidenum">
              <a:rPr lang="en-US" smtClean="0"/>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8C8243D3-6387-AE40-80B3-753356593B82}" type="slidenum">
              <a:rPr lang="en-US" smtClean="0"/>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09247D62-D6D8-E54E-93C5-4356484A305F}" type="slidenum">
              <a:rPr lang="en-US" smtClean="0"/>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72A9B936-4FA5-5E4A-BDF2-62AD6EADB1A0}"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85DDC9A0-F643-AD45-A669-F3D09CE10184}"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35ADF9B2-52C5-D442-8CA8-6622A3FA0AAF}" type="slidenum">
              <a:rPr lang="en-US" smtClean="0"/>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12212C16-0493-7342-B8B6-040A92EC0DE3}" type="slidenum">
              <a:rPr lang="en-US" smtClean="0"/>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98346517-C998-AC41-A5B8-14DC22A54690}" type="slidenum">
              <a:rPr lang="en-US" smtClean="0"/>
              <a:pPr>
                <a:defRPr/>
              </a:pPr>
              <a:t>‹#›</a:t>
            </a:fld>
            <a:endParaRPr lang="en-US" dirty="0"/>
          </a:p>
        </p:txBody>
      </p:sp>
    </p:spTree>
    <p:extLst>
      <p:ext uri="{BB962C8B-B14F-4D97-AF65-F5344CB8AC3E}">
        <p14:creationId xmlns:p14="http://schemas.microsoft.com/office/powerpoint/2010/main" val="18963900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7D07-3620-144C-83D1-AD7AFD2FA043}" type="datetime1">
              <a:rPr lang="en-GB" smtClean="0"/>
              <a:t>08/02/2021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87D7A59-36E2-48B9-B146-C1E59501F63F}" type="slidenum">
              <a:rPr lang="en-US" smtClean="0"/>
              <a:pPr/>
              <a:t>‹#›</a:t>
            </a:fld>
            <a:endParaRPr lang="en-US"/>
          </a:p>
        </p:txBody>
      </p:sp>
    </p:spTree>
    <p:extLst>
      <p:ext uri="{BB962C8B-B14F-4D97-AF65-F5344CB8AC3E}">
        <p14:creationId xmlns:p14="http://schemas.microsoft.com/office/powerpoint/2010/main" val="282058726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hyperlink" Target="https://bit.ly/2YNXUrR"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3.svg"/><Relationship Id="rId11" Type="http://schemas.openxmlformats.org/officeDocument/2006/relationships/hyperlink" Target="https://bit.ly/2YNXUrR" TargetMode="External"/><Relationship Id="rId5" Type="http://schemas.openxmlformats.org/officeDocument/2006/relationships/image" Target="../media/image2.png"/><Relationship Id="rId10" Type="http://schemas.openxmlformats.org/officeDocument/2006/relationships/image" Target="../media/image15.png"/><Relationship Id="rId4" Type="http://schemas.openxmlformats.org/officeDocument/2006/relationships/image" Target="../media/image11.png"/><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jpeg"/><Relationship Id="rId7" Type="http://schemas.openxmlformats.org/officeDocument/2006/relationships/hyperlink" Target="https://bit.ly/2YNXUrR"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jpeg"/><Relationship Id="rId7"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mailto:w.appeltans@unesco.org"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mailto:Lenore.Bajona@dal.ca" TargetMode="External"/><Relationship Id="rId5" Type="http://schemas.openxmlformats.org/officeDocument/2006/relationships/hyperlink" Target="mailto:Jonathan.Pye@dal.ca" TargetMode="External"/><Relationship Id="rId4" Type="http://schemas.openxmlformats.org/officeDocument/2006/relationships/hyperlink" Target="mailto:OBISCanada@dfo-mpo.gc.ca"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20.tif"/></Relationships>
</file>

<file path=ppt/slides/_rels/slide19.xml.rels><?xml version="1.0" encoding="UTF-8" standalone="yes"?>
<Relationships xmlns="http://schemas.openxmlformats.org/package/2006/relationships"><Relationship Id="rId3" Type="http://schemas.openxmlformats.org/officeDocument/2006/relationships/hyperlink" Target="http://www.google.be/url?sa=i&amp;rct=j&amp;q=&amp;esrc=s&amp;frm=1&amp;source=images&amp;cd=&amp;cad=rja&amp;uact=8&amp;docid=8amcCxL5H_hhoM&amp;tbnid=bQhGXpzhKvycSM:&amp;ved=0CAUQjRw&amp;url=http://www.andertoons.com/internet/cartoon/6410/before-i-write-name-need-know-how-youre-planning-to-use-data&amp;ei=4-MdU7--HcrVtQbwrYH4CA&amp;psig=AFQjCNHOV745qtjo2v-B5nzNlowxYEFDjw&amp;ust=1394553732331847"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image" Target="../media/image4.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18.xml"/><Relationship Id="rId5" Type="http://schemas.openxmlformats.org/officeDocument/2006/relationships/image" Target="../media/image25.png"/><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hyperlink" Target="http://www.google.be/url?sa=i&amp;rct=j&amp;q=&amp;esrc=s&amp;frm=1&amp;source=images&amp;cd=&amp;cad=rja&amp;uact=8&amp;docid=jN2ESQ2OBq4CtM&amp;tbnid=Jc3xQABXAk_XlM:&amp;ved=0CAUQjRw&amp;url=http://nationallearning.com.au/bob-selden-163/&amp;ei=k7QdU9O4LsrDtAaO54DgCQ&amp;bvm=bv.62578216,d.bGQ&amp;psig=AFQjCNEfy6vBVtyqon7qQNpYwdiLz2qsRw&amp;ust=1394542070648305" TargetMode="External"/><Relationship Id="rId7"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8.xml"/><Relationship Id="rId6" Type="http://schemas.openxmlformats.org/officeDocument/2006/relationships/hyperlink" Target="http://www.google.be/url?sa=i&amp;rct=j&amp;q=&amp;esrc=s&amp;frm=1&amp;source=images&amp;cd=&amp;cad=rja&amp;uact=8&amp;docid=ZLFSvgnrUjts3M&amp;tbnid=DERc-eCLufsIzM:&amp;ved=0CAUQjRw&amp;url=http://www.docstoc.com/docs/24462466/Donkey---Stick-And-Carrot-Animation&amp;ei=37UdU6jqJoTHtQaCs4GwBg&amp;bvm=bv.62578216,d.bGQ&amp;psig=AFQjCNEZnh2ybEZXPIR8F5wPlS2DSnZR-Q&amp;ust=1394542292279437" TargetMode="External"/><Relationship Id="rId5" Type="http://schemas.openxmlformats.org/officeDocument/2006/relationships/image" Target="../media/image27.gif"/><Relationship Id="rId4" Type="http://schemas.openxmlformats.org/officeDocument/2006/relationships/image" Target="../media/image26.jpe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18.xml"/><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3.xml"/><Relationship Id="rId4" Type="http://schemas.openxmlformats.org/officeDocument/2006/relationships/hyperlink" Target="http://www.iode.org/policy"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pic>
        <p:nvPicPr>
          <p:cNvPr id="7" name="Picture 3">
            <a:extLst>
              <a:ext uri="{FF2B5EF4-FFF2-40B4-BE49-F238E27FC236}">
                <a16:creationId xmlns:a16="http://schemas.microsoft.com/office/drawing/2014/main" id="{537584F6-962D-408F-9250-93D1FD4B33D4}"/>
              </a:ext>
            </a:extLst>
          </p:cNvPr>
          <p:cNvPicPr>
            <a:picLocks noChangeAspect="1"/>
          </p:cNvPicPr>
          <p:nvPr/>
        </p:nvPicPr>
        <p:blipFill rotWithShape="1">
          <a:blip r:embed="rId3"/>
          <a:srcRect l="14726" r="14726" b="12504"/>
          <a:stretch/>
        </p:blipFill>
        <p:spPr>
          <a:xfrm>
            <a:off x="0" y="478327"/>
            <a:ext cx="9144000" cy="6379673"/>
          </a:xfrm>
          <a:prstGeom prst="rect">
            <a:avLst/>
          </a:prstGeom>
        </p:spPr>
      </p:pic>
      <p:sp>
        <p:nvSpPr>
          <p:cNvPr id="13" name="Down Arrow 7">
            <a:extLst>
              <a:ext uri="{FF2B5EF4-FFF2-40B4-BE49-F238E27FC236}">
                <a16:creationId xmlns:a16="http://schemas.microsoft.com/office/drawing/2014/main" id="{D4771268-CB57-404A-9271-370EB28F609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491343"/>
            <a:ext cx="2500311" cy="3499103"/>
          </a:xfrm>
          <a:prstGeom prst="downArrow">
            <a:avLst>
              <a:gd name="adj1" fmla="val 100000"/>
              <a:gd name="adj2" fmla="val 15788"/>
            </a:avLst>
          </a:prstGeom>
          <a:solidFill>
            <a:schemeClr val="tx1">
              <a:lumMod val="85000"/>
              <a:lumOff val="1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title"/>
          </p:nvPr>
        </p:nvSpPr>
        <p:spPr>
          <a:xfrm>
            <a:off x="323528" y="1967266"/>
            <a:ext cx="2632011" cy="2547257"/>
          </a:xfrm>
          <a:noFill/>
        </p:spPr>
        <p:txBody>
          <a:bodyPr vert="horz" lIns="91440" tIns="45720" rIns="91440" bIns="45720" rtlCol="0" anchor="ctr">
            <a:normAutofit/>
          </a:bodyPr>
          <a:lstStyle/>
          <a:p>
            <a:pPr algn="ctr" defTabSz="914400" fontAlgn="auto">
              <a:spcAft>
                <a:spcPts val="0"/>
              </a:spcAft>
            </a:pPr>
            <a:r>
              <a:rPr lang="en-US" sz="3100" b="1" kern="1200" dirty="0">
                <a:solidFill>
                  <a:schemeClr val="bg1"/>
                </a:solidFill>
                <a:latin typeface="+mj-lt"/>
                <a:ea typeface="+mj-ea"/>
                <a:cs typeface="+mj-cs"/>
              </a:rPr>
              <a:t>OBIS Nodes</a:t>
            </a:r>
            <a:br>
              <a:rPr lang="en-US" sz="3100" b="1" kern="1200" dirty="0">
                <a:solidFill>
                  <a:schemeClr val="bg1"/>
                </a:solidFill>
                <a:latin typeface="+mj-lt"/>
                <a:ea typeface="+mj-ea"/>
                <a:cs typeface="+mj-cs"/>
              </a:rPr>
            </a:br>
            <a:r>
              <a:rPr lang="en-US" sz="2400" kern="1200" dirty="0">
                <a:solidFill>
                  <a:schemeClr val="bg1"/>
                </a:solidFill>
                <a:latin typeface="+mj-lt"/>
                <a:ea typeface="+mj-ea"/>
                <a:cs typeface="+mj-cs"/>
              </a:rPr>
              <a:t>and</a:t>
            </a:r>
            <a:br>
              <a:rPr lang="en-US" sz="3100" b="1" kern="1200" dirty="0">
                <a:solidFill>
                  <a:schemeClr val="bg1"/>
                </a:solidFill>
                <a:latin typeface="+mj-lt"/>
                <a:ea typeface="+mj-ea"/>
                <a:cs typeface="+mj-cs"/>
              </a:rPr>
            </a:br>
            <a:r>
              <a:rPr lang="en-US" sz="3100" b="1" kern="1200" dirty="0">
                <a:solidFill>
                  <a:schemeClr val="bg1"/>
                </a:solidFill>
                <a:latin typeface="+mj-lt"/>
                <a:ea typeface="+mj-ea"/>
                <a:cs typeface="+mj-cs"/>
              </a:rPr>
              <a:t>Contributing to OBIS Canada</a:t>
            </a:r>
          </a:p>
        </p:txBody>
      </p:sp>
      <p:pic>
        <p:nvPicPr>
          <p:cNvPr id="8" name="Graphic 7">
            <a:extLst>
              <a:ext uri="{FF2B5EF4-FFF2-40B4-BE49-F238E27FC236}">
                <a16:creationId xmlns:a16="http://schemas.microsoft.com/office/drawing/2014/main" id="{BB90F75E-74ED-410F-892B-0F4D987BF4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49666" y="1842520"/>
            <a:ext cx="4911363" cy="2796748"/>
          </a:xfrm>
          <a:prstGeom prst="rect">
            <a:avLst/>
          </a:prstGeom>
        </p:spPr>
      </p:pic>
    </p:spTree>
    <p:extLst>
      <p:ext uri="{BB962C8B-B14F-4D97-AF65-F5344CB8AC3E}">
        <p14:creationId xmlns:p14="http://schemas.microsoft.com/office/powerpoint/2010/main" val="370584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97D29A7B-2DCF-442B-AFBF-941E2B95CCCA}"/>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pic>
        <p:nvPicPr>
          <p:cNvPr id="1026" name="Picture 2">
            <a:extLst>
              <a:ext uri="{FF2B5EF4-FFF2-40B4-BE49-F238E27FC236}">
                <a16:creationId xmlns:a16="http://schemas.microsoft.com/office/drawing/2014/main" id="{E90EE284-38B9-4E84-A44A-379B88141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106" y="-963488"/>
            <a:ext cx="3068960" cy="306896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1EFD8AD5-A887-4ACC-B27E-7DB45FD84E0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1" b="33334"/>
          <a:stretch/>
        </p:blipFill>
        <p:spPr>
          <a:xfrm>
            <a:off x="251521" y="174948"/>
            <a:ext cx="1896585" cy="720000"/>
          </a:xfrm>
          <a:prstGeom prst="rect">
            <a:avLst/>
          </a:prstGeom>
        </p:spPr>
      </p:pic>
      <p:sp>
        <p:nvSpPr>
          <p:cNvPr id="18" name="TextBox 17">
            <a:extLst>
              <a:ext uri="{FF2B5EF4-FFF2-40B4-BE49-F238E27FC236}">
                <a16:creationId xmlns:a16="http://schemas.microsoft.com/office/drawing/2014/main" id="{1F9CE254-8B3D-454F-B3BB-19E62B45DEA6}"/>
              </a:ext>
            </a:extLst>
          </p:cNvPr>
          <p:cNvSpPr txBox="1"/>
          <p:nvPr/>
        </p:nvSpPr>
        <p:spPr>
          <a:xfrm>
            <a:off x="5364088" y="309382"/>
            <a:ext cx="4572000" cy="523220"/>
          </a:xfrm>
          <a:prstGeom prst="rect">
            <a:avLst/>
          </a:prstGeom>
          <a:noFill/>
        </p:spPr>
        <p:txBody>
          <a:bodyPr wrap="square">
            <a:spAutoFit/>
          </a:bodyPr>
          <a:lstStyle/>
          <a:p>
            <a:r>
              <a:rPr lang="en-CA" sz="2800" dirty="0">
                <a:hlinkClick r:id="rId7"/>
              </a:rPr>
              <a:t>https://bit.ly/2YNXUrR</a:t>
            </a:r>
            <a:endParaRPr lang="en-CA" sz="2800" dirty="0"/>
          </a:p>
        </p:txBody>
      </p:sp>
      <p:sp>
        <p:nvSpPr>
          <p:cNvPr id="20" name="TextBox 19">
            <a:extLst>
              <a:ext uri="{FF2B5EF4-FFF2-40B4-BE49-F238E27FC236}">
                <a16:creationId xmlns:a16="http://schemas.microsoft.com/office/drawing/2014/main" id="{09AA8823-BF47-480E-A8EE-D338801F158A}"/>
              </a:ext>
            </a:extLst>
          </p:cNvPr>
          <p:cNvSpPr txBox="1"/>
          <p:nvPr/>
        </p:nvSpPr>
        <p:spPr>
          <a:xfrm>
            <a:off x="286760" y="1443678"/>
            <a:ext cx="8570479" cy="3000821"/>
          </a:xfrm>
          <a:prstGeom prst="rect">
            <a:avLst/>
          </a:prstGeom>
          <a:noFill/>
        </p:spPr>
        <p:txBody>
          <a:bodyPr wrap="square">
            <a:spAutoFit/>
          </a:bodyPr>
          <a:lstStyle/>
          <a:p>
            <a:pPr marL="342900" indent="-342900">
              <a:buFont typeface="Arial" panose="020B0604020202020204" pitchFamily="34" charset="0"/>
              <a:buChar char="•"/>
            </a:pPr>
            <a:r>
              <a:rPr lang="en-CA" sz="2100" dirty="0">
                <a:latin typeface="+mn-lt"/>
              </a:rPr>
              <a:t>“OBIS Canada” is the Canadian regional OBIS node and along with the Ocean Tracking Network thematic OBIS node represents Canada’s contribution to this global initiative.</a:t>
            </a:r>
          </a:p>
          <a:p>
            <a:pPr marL="342900" indent="-342900">
              <a:buFont typeface="Arial" panose="020B0604020202020204" pitchFamily="34" charset="0"/>
              <a:buChar char="•"/>
            </a:pPr>
            <a:endParaRPr lang="en-CA" sz="2100" dirty="0">
              <a:latin typeface="+mn-lt"/>
            </a:endParaRPr>
          </a:p>
          <a:p>
            <a:pPr marL="342900" indent="-342900">
              <a:buFont typeface="Arial" panose="020B0604020202020204" pitchFamily="34" charset="0"/>
              <a:buChar char="•"/>
            </a:pPr>
            <a:r>
              <a:rPr lang="en-CA" sz="2100" dirty="0">
                <a:latin typeface="+mn-lt"/>
              </a:rPr>
              <a:t>Fisheries and Oceans Canada supports OBIS by managing the OBIS Canada node and contributing datasets. </a:t>
            </a:r>
          </a:p>
          <a:p>
            <a:endParaRPr lang="en-CA" sz="2100" dirty="0">
              <a:latin typeface="+mn-lt"/>
            </a:endParaRPr>
          </a:p>
          <a:p>
            <a:pPr marL="342900" indent="-342900">
              <a:buFont typeface="Arial" panose="020B0604020202020204" pitchFamily="34" charset="0"/>
              <a:buChar char="•"/>
            </a:pPr>
            <a:r>
              <a:rPr lang="en-CA" sz="2100" dirty="0">
                <a:latin typeface="+mn-lt"/>
              </a:rPr>
              <a:t>OBIS Canada was recognized as a National Activity by the National Science Data Management Committee of Fisheries and Oceans Canada in 2010.</a:t>
            </a:r>
          </a:p>
        </p:txBody>
      </p:sp>
    </p:spTree>
    <p:extLst>
      <p:ext uri="{BB962C8B-B14F-4D97-AF65-F5344CB8AC3E}">
        <p14:creationId xmlns:p14="http://schemas.microsoft.com/office/powerpoint/2010/main" val="309809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D1C95B4-A662-4D42-B544-B1D4338C9A48}"/>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Content Placeholder 2">
            <a:extLst>
              <a:ext uri="{FF2B5EF4-FFF2-40B4-BE49-F238E27FC236}">
                <a16:creationId xmlns:a16="http://schemas.microsoft.com/office/drawing/2014/main" id="{9B0B7543-5757-4075-9126-F90E3175601F}"/>
              </a:ext>
            </a:extLst>
          </p:cNvPr>
          <p:cNvSpPr>
            <a:spLocks noGrp="1"/>
          </p:cNvSpPr>
          <p:nvPr>
            <p:ph idx="1"/>
          </p:nvPr>
        </p:nvSpPr>
        <p:spPr/>
        <p:txBody>
          <a:bodyPr/>
          <a:lstStyle/>
          <a:p>
            <a:endParaRPr lang="en-CA" dirty="0"/>
          </a:p>
        </p:txBody>
      </p:sp>
      <p:pic>
        <p:nvPicPr>
          <p:cNvPr id="1026" name="Picture 2">
            <a:extLst>
              <a:ext uri="{FF2B5EF4-FFF2-40B4-BE49-F238E27FC236}">
                <a16:creationId xmlns:a16="http://schemas.microsoft.com/office/drawing/2014/main" id="{E90EE284-38B9-4E84-A44A-379B88141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106" y="-963488"/>
            <a:ext cx="3068960" cy="306896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1EFD8AD5-A887-4ACC-B27E-7DB45FD84E0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1" b="33334"/>
          <a:stretch/>
        </p:blipFill>
        <p:spPr>
          <a:xfrm>
            <a:off x="251521" y="174948"/>
            <a:ext cx="1896585" cy="720000"/>
          </a:xfrm>
          <a:prstGeom prst="rect">
            <a:avLst/>
          </a:prstGeom>
        </p:spPr>
      </p:pic>
      <p:pic>
        <p:nvPicPr>
          <p:cNvPr id="7" name="Picture 6">
            <a:extLst>
              <a:ext uri="{FF2B5EF4-FFF2-40B4-BE49-F238E27FC236}">
                <a16:creationId xmlns:a16="http://schemas.microsoft.com/office/drawing/2014/main" id="{4541967B-446A-48E8-B4EF-7829B3BEE65F}"/>
              </a:ext>
            </a:extLst>
          </p:cNvPr>
          <p:cNvPicPr>
            <a:picLocks noChangeAspect="1"/>
          </p:cNvPicPr>
          <p:nvPr/>
        </p:nvPicPr>
        <p:blipFill rotWithShape="1">
          <a:blip r:embed="rId7"/>
          <a:srcRect t="8551"/>
          <a:stretch/>
        </p:blipFill>
        <p:spPr>
          <a:xfrm>
            <a:off x="0" y="1013424"/>
            <a:ext cx="9144000" cy="3881161"/>
          </a:xfrm>
          <a:prstGeom prst="rect">
            <a:avLst/>
          </a:prstGeom>
        </p:spPr>
      </p:pic>
      <p:pic>
        <p:nvPicPr>
          <p:cNvPr id="9" name="Picture 8">
            <a:extLst>
              <a:ext uri="{FF2B5EF4-FFF2-40B4-BE49-F238E27FC236}">
                <a16:creationId xmlns:a16="http://schemas.microsoft.com/office/drawing/2014/main" id="{584DE971-5585-4279-8DDD-9F7D6A9746D5}"/>
              </a:ext>
            </a:extLst>
          </p:cNvPr>
          <p:cNvPicPr>
            <a:picLocks noChangeAspect="1"/>
          </p:cNvPicPr>
          <p:nvPr/>
        </p:nvPicPr>
        <p:blipFill>
          <a:blip r:embed="rId8"/>
          <a:stretch>
            <a:fillRect/>
          </a:stretch>
        </p:blipFill>
        <p:spPr>
          <a:xfrm>
            <a:off x="1" y="4812514"/>
            <a:ext cx="3347864" cy="1952258"/>
          </a:xfrm>
          <a:prstGeom prst="rect">
            <a:avLst/>
          </a:prstGeom>
        </p:spPr>
      </p:pic>
      <p:pic>
        <p:nvPicPr>
          <p:cNvPr id="13" name="Picture 12">
            <a:extLst>
              <a:ext uri="{FF2B5EF4-FFF2-40B4-BE49-F238E27FC236}">
                <a16:creationId xmlns:a16="http://schemas.microsoft.com/office/drawing/2014/main" id="{553D14BA-2F9D-4141-AF59-3DBDEEF27CA7}"/>
              </a:ext>
            </a:extLst>
          </p:cNvPr>
          <p:cNvPicPr>
            <a:picLocks noChangeAspect="1"/>
          </p:cNvPicPr>
          <p:nvPr/>
        </p:nvPicPr>
        <p:blipFill>
          <a:blip r:embed="rId9"/>
          <a:stretch>
            <a:fillRect/>
          </a:stretch>
        </p:blipFill>
        <p:spPr>
          <a:xfrm>
            <a:off x="3347865" y="4826970"/>
            <a:ext cx="3347864" cy="1943666"/>
          </a:xfrm>
          <a:prstGeom prst="rect">
            <a:avLst/>
          </a:prstGeom>
        </p:spPr>
      </p:pic>
      <p:pic>
        <p:nvPicPr>
          <p:cNvPr id="15" name="Picture 14">
            <a:extLst>
              <a:ext uri="{FF2B5EF4-FFF2-40B4-BE49-F238E27FC236}">
                <a16:creationId xmlns:a16="http://schemas.microsoft.com/office/drawing/2014/main" id="{470265FB-8A04-4AAC-A105-7BD78862C573}"/>
              </a:ext>
            </a:extLst>
          </p:cNvPr>
          <p:cNvPicPr>
            <a:picLocks noChangeAspect="1"/>
          </p:cNvPicPr>
          <p:nvPr/>
        </p:nvPicPr>
        <p:blipFill>
          <a:blip r:embed="rId10"/>
          <a:stretch>
            <a:fillRect/>
          </a:stretch>
        </p:blipFill>
        <p:spPr>
          <a:xfrm>
            <a:off x="6743355" y="4826970"/>
            <a:ext cx="2086320" cy="1964248"/>
          </a:xfrm>
          <a:prstGeom prst="rect">
            <a:avLst/>
          </a:prstGeom>
        </p:spPr>
      </p:pic>
      <p:sp>
        <p:nvSpPr>
          <p:cNvPr id="18" name="TextBox 17">
            <a:extLst>
              <a:ext uri="{FF2B5EF4-FFF2-40B4-BE49-F238E27FC236}">
                <a16:creationId xmlns:a16="http://schemas.microsoft.com/office/drawing/2014/main" id="{1F9CE254-8B3D-454F-B3BB-19E62B45DEA6}"/>
              </a:ext>
            </a:extLst>
          </p:cNvPr>
          <p:cNvSpPr txBox="1"/>
          <p:nvPr/>
        </p:nvSpPr>
        <p:spPr>
          <a:xfrm>
            <a:off x="5364088" y="309382"/>
            <a:ext cx="4572000" cy="523220"/>
          </a:xfrm>
          <a:prstGeom prst="rect">
            <a:avLst/>
          </a:prstGeom>
          <a:noFill/>
        </p:spPr>
        <p:txBody>
          <a:bodyPr wrap="square">
            <a:spAutoFit/>
          </a:bodyPr>
          <a:lstStyle/>
          <a:p>
            <a:r>
              <a:rPr lang="en-CA" sz="2800" dirty="0">
                <a:hlinkClick r:id="rId11"/>
              </a:rPr>
              <a:t>https://bit.ly/2YNXUrR</a:t>
            </a:r>
            <a:endParaRPr lang="en-CA" sz="2800" dirty="0"/>
          </a:p>
        </p:txBody>
      </p:sp>
    </p:spTree>
    <p:extLst>
      <p:ext uri="{BB962C8B-B14F-4D97-AF65-F5344CB8AC3E}">
        <p14:creationId xmlns:p14="http://schemas.microsoft.com/office/powerpoint/2010/main" val="2315282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0556699-A6B4-4981-809A-50602B0F8FE5}"/>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pic>
        <p:nvPicPr>
          <p:cNvPr id="1026" name="Picture 2">
            <a:extLst>
              <a:ext uri="{FF2B5EF4-FFF2-40B4-BE49-F238E27FC236}">
                <a16:creationId xmlns:a16="http://schemas.microsoft.com/office/drawing/2014/main" id="{E90EE284-38B9-4E84-A44A-379B88141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106" y="-963488"/>
            <a:ext cx="3068960" cy="306896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1EFD8AD5-A887-4ACC-B27E-7DB45FD84E0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1" b="33334"/>
          <a:stretch/>
        </p:blipFill>
        <p:spPr>
          <a:xfrm>
            <a:off x="251521" y="174948"/>
            <a:ext cx="1896585" cy="720000"/>
          </a:xfrm>
          <a:prstGeom prst="rect">
            <a:avLst/>
          </a:prstGeom>
        </p:spPr>
      </p:pic>
      <p:sp>
        <p:nvSpPr>
          <p:cNvPr id="18" name="TextBox 17">
            <a:extLst>
              <a:ext uri="{FF2B5EF4-FFF2-40B4-BE49-F238E27FC236}">
                <a16:creationId xmlns:a16="http://schemas.microsoft.com/office/drawing/2014/main" id="{1F9CE254-8B3D-454F-B3BB-19E62B45DEA6}"/>
              </a:ext>
            </a:extLst>
          </p:cNvPr>
          <p:cNvSpPr txBox="1"/>
          <p:nvPr/>
        </p:nvSpPr>
        <p:spPr>
          <a:xfrm>
            <a:off x="5364088" y="309382"/>
            <a:ext cx="4572000" cy="523220"/>
          </a:xfrm>
          <a:prstGeom prst="rect">
            <a:avLst/>
          </a:prstGeom>
          <a:noFill/>
        </p:spPr>
        <p:txBody>
          <a:bodyPr wrap="square">
            <a:spAutoFit/>
          </a:bodyPr>
          <a:lstStyle/>
          <a:p>
            <a:r>
              <a:rPr lang="en-CA" sz="2800" dirty="0">
                <a:hlinkClick r:id="rId7"/>
              </a:rPr>
              <a:t>https://bit.ly/2YNXUrR</a:t>
            </a:r>
            <a:endParaRPr lang="en-CA" sz="2800" dirty="0"/>
          </a:p>
        </p:txBody>
      </p:sp>
      <p:sp>
        <p:nvSpPr>
          <p:cNvPr id="2" name="AutoShape 2">
            <a:extLst>
              <a:ext uri="{FF2B5EF4-FFF2-40B4-BE49-F238E27FC236}">
                <a16:creationId xmlns:a16="http://schemas.microsoft.com/office/drawing/2014/main" id="{6F216D24-B068-42A1-B10D-B4ADA14CFFA2}"/>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5" name="AutoShape 6">
            <a:extLst>
              <a:ext uri="{FF2B5EF4-FFF2-40B4-BE49-F238E27FC236}">
                <a16:creationId xmlns:a16="http://schemas.microsoft.com/office/drawing/2014/main" id="{44D5BD30-2282-43A8-BF7D-B341192E4AD0}"/>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8" name="Picture 7">
            <a:extLst>
              <a:ext uri="{FF2B5EF4-FFF2-40B4-BE49-F238E27FC236}">
                <a16:creationId xmlns:a16="http://schemas.microsoft.com/office/drawing/2014/main" id="{417469A3-A8E5-4B51-9219-8CEBA8AE46C5}"/>
              </a:ext>
            </a:extLst>
          </p:cNvPr>
          <p:cNvPicPr>
            <a:picLocks noChangeAspect="1"/>
          </p:cNvPicPr>
          <p:nvPr/>
        </p:nvPicPr>
        <p:blipFill>
          <a:blip r:embed="rId8"/>
          <a:stretch>
            <a:fillRect/>
          </a:stretch>
        </p:blipFill>
        <p:spPr>
          <a:xfrm>
            <a:off x="0" y="1761035"/>
            <a:ext cx="9144000" cy="4843463"/>
          </a:xfrm>
          <a:prstGeom prst="rect">
            <a:avLst/>
          </a:prstGeom>
        </p:spPr>
      </p:pic>
      <p:sp>
        <p:nvSpPr>
          <p:cNvPr id="10" name="TextBox 9">
            <a:extLst>
              <a:ext uri="{FF2B5EF4-FFF2-40B4-BE49-F238E27FC236}">
                <a16:creationId xmlns:a16="http://schemas.microsoft.com/office/drawing/2014/main" id="{4B263D13-549A-4007-B850-1AFD28586F00}"/>
              </a:ext>
            </a:extLst>
          </p:cNvPr>
          <p:cNvSpPr txBox="1"/>
          <p:nvPr/>
        </p:nvSpPr>
        <p:spPr>
          <a:xfrm>
            <a:off x="705511" y="1299370"/>
            <a:ext cx="8037778" cy="461665"/>
          </a:xfrm>
          <a:prstGeom prst="rect">
            <a:avLst/>
          </a:prstGeom>
          <a:noFill/>
        </p:spPr>
        <p:txBody>
          <a:bodyPr wrap="none" rtlCol="0">
            <a:spAutoFit/>
          </a:bodyPr>
          <a:lstStyle/>
          <a:p>
            <a:r>
              <a:rPr lang="en-CA" dirty="0"/>
              <a:t>Institutions contributing the most records to OBIS Canada</a:t>
            </a:r>
          </a:p>
        </p:txBody>
      </p:sp>
    </p:spTree>
    <p:extLst>
      <p:ext uri="{BB962C8B-B14F-4D97-AF65-F5344CB8AC3E}">
        <p14:creationId xmlns:p14="http://schemas.microsoft.com/office/powerpoint/2010/main" val="38464793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8D22FA5-8F67-4BE5-94A1-57220CB5012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pic>
        <p:nvPicPr>
          <p:cNvPr id="1026" name="Picture 2">
            <a:extLst>
              <a:ext uri="{FF2B5EF4-FFF2-40B4-BE49-F238E27FC236}">
                <a16:creationId xmlns:a16="http://schemas.microsoft.com/office/drawing/2014/main" id="{E90EE284-38B9-4E84-A44A-379B88141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106" y="-963488"/>
            <a:ext cx="3068960" cy="306896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1EFD8AD5-A887-4ACC-B27E-7DB45FD84E0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1" b="33334"/>
          <a:stretch/>
        </p:blipFill>
        <p:spPr>
          <a:xfrm>
            <a:off x="251521" y="174948"/>
            <a:ext cx="1896585" cy="720000"/>
          </a:xfrm>
          <a:prstGeom prst="rect">
            <a:avLst/>
          </a:prstGeom>
        </p:spPr>
      </p:pic>
      <p:sp>
        <p:nvSpPr>
          <p:cNvPr id="18" name="TextBox 17">
            <a:extLst>
              <a:ext uri="{FF2B5EF4-FFF2-40B4-BE49-F238E27FC236}">
                <a16:creationId xmlns:a16="http://schemas.microsoft.com/office/drawing/2014/main" id="{1F9CE254-8B3D-454F-B3BB-19E62B45DEA6}"/>
              </a:ext>
            </a:extLst>
          </p:cNvPr>
          <p:cNvSpPr txBox="1"/>
          <p:nvPr/>
        </p:nvSpPr>
        <p:spPr>
          <a:xfrm>
            <a:off x="5364088" y="370937"/>
            <a:ext cx="4719022" cy="400110"/>
          </a:xfrm>
          <a:prstGeom prst="rect">
            <a:avLst/>
          </a:prstGeom>
          <a:noFill/>
        </p:spPr>
        <p:txBody>
          <a:bodyPr wrap="square">
            <a:spAutoFit/>
          </a:bodyPr>
          <a:lstStyle/>
          <a:p>
            <a:r>
              <a:rPr lang="en-CA" sz="2000" dirty="0"/>
              <a:t>http://ipt.iobis.org/obiscanada/</a:t>
            </a:r>
          </a:p>
        </p:txBody>
      </p:sp>
      <p:sp>
        <p:nvSpPr>
          <p:cNvPr id="2" name="AutoShape 2">
            <a:extLst>
              <a:ext uri="{FF2B5EF4-FFF2-40B4-BE49-F238E27FC236}">
                <a16:creationId xmlns:a16="http://schemas.microsoft.com/office/drawing/2014/main" id="{6F216D24-B068-42A1-B10D-B4ADA14CFFA2}"/>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5" name="AutoShape 6">
            <a:extLst>
              <a:ext uri="{FF2B5EF4-FFF2-40B4-BE49-F238E27FC236}">
                <a16:creationId xmlns:a16="http://schemas.microsoft.com/office/drawing/2014/main" id="{44D5BD30-2282-43A8-BF7D-B341192E4AD0}"/>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4" name="Picture 3">
            <a:extLst>
              <a:ext uri="{FF2B5EF4-FFF2-40B4-BE49-F238E27FC236}">
                <a16:creationId xmlns:a16="http://schemas.microsoft.com/office/drawing/2014/main" id="{63293938-FB28-4BBE-AA86-C5C350C1759A}"/>
              </a:ext>
            </a:extLst>
          </p:cNvPr>
          <p:cNvPicPr>
            <a:picLocks noChangeAspect="1"/>
          </p:cNvPicPr>
          <p:nvPr/>
        </p:nvPicPr>
        <p:blipFill>
          <a:blip r:embed="rId7"/>
          <a:stretch>
            <a:fillRect/>
          </a:stretch>
        </p:blipFill>
        <p:spPr>
          <a:xfrm>
            <a:off x="-4336" y="1268760"/>
            <a:ext cx="9144000" cy="6193837"/>
          </a:xfrm>
          <a:prstGeom prst="rect">
            <a:avLst/>
          </a:prstGeom>
        </p:spPr>
      </p:pic>
      <p:sp>
        <p:nvSpPr>
          <p:cNvPr id="7" name="Oval 6">
            <a:extLst>
              <a:ext uri="{FF2B5EF4-FFF2-40B4-BE49-F238E27FC236}">
                <a16:creationId xmlns:a16="http://schemas.microsoft.com/office/drawing/2014/main" id="{E2370663-8AE1-42C7-ACAA-0E5342675C5E}"/>
              </a:ext>
            </a:extLst>
          </p:cNvPr>
          <p:cNvSpPr/>
          <p:nvPr/>
        </p:nvSpPr>
        <p:spPr>
          <a:xfrm>
            <a:off x="5580112" y="980728"/>
            <a:ext cx="3816424" cy="1124744"/>
          </a:xfrm>
          <a:prstGeom prst="ellipse">
            <a:avLst/>
          </a:prstGeom>
          <a:noFill/>
          <a:ln w="38100">
            <a:solidFill>
              <a:srgbClr val="92D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CA"/>
          </a:p>
        </p:txBody>
      </p:sp>
      <p:pic>
        <p:nvPicPr>
          <p:cNvPr id="11" name="Picture 10">
            <a:extLst>
              <a:ext uri="{FF2B5EF4-FFF2-40B4-BE49-F238E27FC236}">
                <a16:creationId xmlns:a16="http://schemas.microsoft.com/office/drawing/2014/main" id="{527B5A02-434B-4ECF-9774-AD7BEAB7C68B}"/>
              </a:ext>
            </a:extLst>
          </p:cNvPr>
          <p:cNvPicPr>
            <a:picLocks noChangeAspect="1"/>
          </p:cNvPicPr>
          <p:nvPr/>
        </p:nvPicPr>
        <p:blipFill>
          <a:blip r:embed="rId8"/>
          <a:stretch>
            <a:fillRect/>
          </a:stretch>
        </p:blipFill>
        <p:spPr>
          <a:xfrm>
            <a:off x="4336" y="1566368"/>
            <a:ext cx="9144000" cy="4334863"/>
          </a:xfrm>
          <a:prstGeom prst="rect">
            <a:avLst/>
          </a:prstGeom>
        </p:spPr>
      </p:pic>
    </p:spTree>
    <p:extLst>
      <p:ext uri="{BB962C8B-B14F-4D97-AF65-F5344CB8AC3E}">
        <p14:creationId xmlns:p14="http://schemas.microsoft.com/office/powerpoint/2010/main" val="712484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941DD57-D16B-4FD2-BA57-61DC55BE0700}"/>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pic>
        <p:nvPicPr>
          <p:cNvPr id="1026" name="Picture 2">
            <a:extLst>
              <a:ext uri="{FF2B5EF4-FFF2-40B4-BE49-F238E27FC236}">
                <a16:creationId xmlns:a16="http://schemas.microsoft.com/office/drawing/2014/main" id="{E90EE284-38B9-4E84-A44A-379B8814142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48106" y="-963488"/>
            <a:ext cx="3068960" cy="306896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1EFD8AD5-A887-4ACC-B27E-7DB45FD84E09}"/>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t="1" b="33334"/>
          <a:stretch/>
        </p:blipFill>
        <p:spPr>
          <a:xfrm>
            <a:off x="251521" y="174948"/>
            <a:ext cx="1896585" cy="720000"/>
          </a:xfrm>
          <a:prstGeom prst="rect">
            <a:avLst/>
          </a:prstGeom>
        </p:spPr>
      </p:pic>
      <p:sp>
        <p:nvSpPr>
          <p:cNvPr id="18" name="TextBox 17">
            <a:extLst>
              <a:ext uri="{FF2B5EF4-FFF2-40B4-BE49-F238E27FC236}">
                <a16:creationId xmlns:a16="http://schemas.microsoft.com/office/drawing/2014/main" id="{1F9CE254-8B3D-454F-B3BB-19E62B45DEA6}"/>
              </a:ext>
            </a:extLst>
          </p:cNvPr>
          <p:cNvSpPr txBox="1"/>
          <p:nvPr/>
        </p:nvSpPr>
        <p:spPr>
          <a:xfrm>
            <a:off x="5364088" y="370937"/>
            <a:ext cx="4719022" cy="400110"/>
          </a:xfrm>
          <a:prstGeom prst="rect">
            <a:avLst/>
          </a:prstGeom>
          <a:noFill/>
        </p:spPr>
        <p:txBody>
          <a:bodyPr wrap="square">
            <a:spAutoFit/>
          </a:bodyPr>
          <a:lstStyle/>
          <a:p>
            <a:r>
              <a:rPr lang="en-CA" sz="2000" dirty="0"/>
              <a:t>http://ipt.iobis.org/obiscanada/</a:t>
            </a:r>
          </a:p>
        </p:txBody>
      </p:sp>
      <p:sp>
        <p:nvSpPr>
          <p:cNvPr id="2" name="AutoShape 2">
            <a:extLst>
              <a:ext uri="{FF2B5EF4-FFF2-40B4-BE49-F238E27FC236}">
                <a16:creationId xmlns:a16="http://schemas.microsoft.com/office/drawing/2014/main" id="{6F216D24-B068-42A1-B10D-B4ADA14CFFA2}"/>
              </a:ext>
            </a:extLst>
          </p:cNvPr>
          <p:cNvSpPr>
            <a:spLocks noChangeAspect="1" noChangeArrowheads="1"/>
          </p:cNvSpPr>
          <p:nvPr/>
        </p:nvSpPr>
        <p:spPr bwMode="auto">
          <a:xfrm>
            <a:off x="4419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sp>
        <p:nvSpPr>
          <p:cNvPr id="5" name="AutoShape 6">
            <a:extLst>
              <a:ext uri="{FF2B5EF4-FFF2-40B4-BE49-F238E27FC236}">
                <a16:creationId xmlns:a16="http://schemas.microsoft.com/office/drawing/2014/main" id="{44D5BD30-2282-43A8-BF7D-B341192E4AD0}"/>
              </a:ext>
            </a:extLst>
          </p:cNvPr>
          <p:cNvSpPr>
            <a:spLocks noChangeAspect="1" noChangeArrowheads="1"/>
          </p:cNvSpPr>
          <p:nvPr/>
        </p:nvSpPr>
        <p:spPr bwMode="auto">
          <a:xfrm>
            <a:off x="4572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8" name="Picture 7">
            <a:extLst>
              <a:ext uri="{FF2B5EF4-FFF2-40B4-BE49-F238E27FC236}">
                <a16:creationId xmlns:a16="http://schemas.microsoft.com/office/drawing/2014/main" id="{D72E0D29-57C3-49BA-8207-35DDFC2A54DC}"/>
              </a:ext>
            </a:extLst>
          </p:cNvPr>
          <p:cNvPicPr>
            <a:picLocks noChangeAspect="1"/>
          </p:cNvPicPr>
          <p:nvPr/>
        </p:nvPicPr>
        <p:blipFill>
          <a:blip r:embed="rId7"/>
          <a:stretch>
            <a:fillRect/>
          </a:stretch>
        </p:blipFill>
        <p:spPr>
          <a:xfrm>
            <a:off x="116353" y="1156930"/>
            <a:ext cx="7407975" cy="5701069"/>
          </a:xfrm>
          <a:prstGeom prst="rect">
            <a:avLst/>
          </a:prstGeom>
        </p:spPr>
      </p:pic>
    </p:spTree>
    <p:extLst>
      <p:ext uri="{BB962C8B-B14F-4D97-AF65-F5344CB8AC3E}">
        <p14:creationId xmlns:p14="http://schemas.microsoft.com/office/powerpoint/2010/main" val="2986958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27584" y="548680"/>
            <a:ext cx="7632848" cy="830997"/>
          </a:xfrm>
          <a:prstGeom prst="rect">
            <a:avLst/>
          </a:prstGeom>
        </p:spPr>
        <p:txBody>
          <a:bodyPr wrap="square">
            <a:spAutoFit/>
          </a:bodyPr>
          <a:lstStyle/>
          <a:p>
            <a:r>
              <a:rPr lang="x-none" altLang="x-none" b="1"/>
              <a:t>OBIS Node health status check</a:t>
            </a:r>
            <a:r>
              <a:rPr lang="en-US" altLang="x-none" b="1" dirty="0"/>
              <a:t>;</a:t>
            </a:r>
          </a:p>
          <a:p>
            <a:r>
              <a:rPr lang="x-none" altLang="x-none" b="1"/>
              <a:t>transition strategy for inactive OBIS nodes</a:t>
            </a:r>
            <a:endParaRPr lang="en-US" dirty="0"/>
          </a:p>
        </p:txBody>
      </p:sp>
      <p:sp>
        <p:nvSpPr>
          <p:cNvPr id="3" name="Rectangle 2"/>
          <p:cNvSpPr/>
          <p:nvPr/>
        </p:nvSpPr>
        <p:spPr>
          <a:xfrm>
            <a:off x="467544" y="1508006"/>
            <a:ext cx="8352928" cy="4801314"/>
          </a:xfrm>
          <a:prstGeom prst="rect">
            <a:avLst/>
          </a:prstGeom>
        </p:spPr>
        <p:txBody>
          <a:bodyPr wrap="square">
            <a:spAutoFit/>
          </a:bodyPr>
          <a:lstStyle/>
          <a:p>
            <a:r>
              <a:rPr lang="en-US" dirty="0">
                <a:solidFill>
                  <a:srgbClr val="000000"/>
                </a:solidFill>
                <a:latin typeface="Calibri" charset="0"/>
                <a:ea typeface="Calibri" charset="0"/>
                <a:cs typeface="Times New Roman" charset="0"/>
              </a:rPr>
              <a:t>SG-OBIS evaluates the health status of OBIS nodes at each annual SG meeting</a:t>
            </a:r>
          </a:p>
          <a:p>
            <a:r>
              <a:rPr lang="en-US" dirty="0"/>
              <a:t>An OBIS node is considered </a:t>
            </a:r>
            <a:r>
              <a:rPr lang="en-US" b="1" u="sng" dirty="0"/>
              <a:t>inactive</a:t>
            </a:r>
            <a:r>
              <a:rPr lang="en-US" dirty="0"/>
              <a:t> when it meets any of the following conditions:</a:t>
            </a:r>
          </a:p>
          <a:p>
            <a:r>
              <a:rPr lang="en-US" dirty="0"/>
              <a:t> </a:t>
            </a:r>
          </a:p>
          <a:p>
            <a:pPr marL="342900" lvl="0" indent="-342900">
              <a:buFont typeface="Arial" charset="0"/>
              <a:buChar char="•"/>
            </a:pPr>
            <a:r>
              <a:rPr lang="en-US" sz="1800" dirty="0"/>
              <a:t>The OBIS node manager recurrently fails to answer the communications from the project manager or the SG co-chairs in the last 12 months</a:t>
            </a:r>
          </a:p>
          <a:p>
            <a:pPr marL="342900" lvl="0" indent="-342900">
              <a:buFont typeface="Arial" charset="0"/>
              <a:buChar char="•"/>
            </a:pPr>
            <a:r>
              <a:rPr lang="en-US" sz="1800" dirty="0"/>
              <a:t>The OBIS node manager or a representative fails to attend (personally or virtually) the last 2 SG meetings without any written reason </a:t>
            </a:r>
          </a:p>
          <a:p>
            <a:pPr marL="342900" lvl="0" indent="-342900">
              <a:buFont typeface="Arial" charset="0"/>
              <a:buChar char="•"/>
            </a:pPr>
            <a:r>
              <a:rPr lang="en-US" sz="1800" dirty="0"/>
              <a:t>The OBIS node does not have an IPT </a:t>
            </a:r>
          </a:p>
          <a:p>
            <a:pPr marL="342900" lvl="0" indent="-342900">
              <a:buFont typeface="Arial" charset="0"/>
              <a:buChar char="•"/>
            </a:pPr>
            <a:r>
              <a:rPr lang="en-US" sz="1800" dirty="0"/>
              <a:t>The OBIS node has an IPT, but it has not been running for the last 12 months</a:t>
            </a:r>
          </a:p>
          <a:p>
            <a:pPr marL="342900" lvl="0" indent="-342900">
              <a:buFont typeface="Arial" charset="0"/>
              <a:buChar char="•"/>
            </a:pPr>
            <a:r>
              <a:rPr lang="en-US" sz="1800" dirty="0"/>
              <a:t>The datasets in the OBIS node's IPT have been removed and not restored in the last 12 months (without any explanation)</a:t>
            </a:r>
          </a:p>
          <a:p>
            <a:pPr marL="342900" lvl="0" indent="-342900">
              <a:buFont typeface="Arial" charset="0"/>
              <a:buChar char="•"/>
            </a:pPr>
            <a:r>
              <a:rPr lang="en-US" sz="1800" dirty="0"/>
              <a:t>The OBIS node has not provided new data for the last 2 years</a:t>
            </a:r>
          </a:p>
          <a:p>
            <a:endParaRPr lang="en-US" dirty="0"/>
          </a:p>
        </p:txBody>
      </p:sp>
    </p:spTree>
    <p:extLst>
      <p:ext uri="{BB962C8B-B14F-4D97-AF65-F5344CB8AC3E}">
        <p14:creationId xmlns:p14="http://schemas.microsoft.com/office/powerpoint/2010/main" val="14437319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27584" y="548680"/>
            <a:ext cx="4572000" cy="1200329"/>
          </a:xfrm>
          <a:prstGeom prst="rect">
            <a:avLst/>
          </a:prstGeom>
        </p:spPr>
        <p:txBody>
          <a:bodyPr>
            <a:spAutoFit/>
          </a:bodyPr>
          <a:lstStyle/>
          <a:p>
            <a:r>
              <a:rPr lang="x-none" altLang="x-none" b="1"/>
              <a:t>OBIS Node health status check and transition strategy for inactive OBIS nodes</a:t>
            </a:r>
            <a:endParaRPr lang="en-US" dirty="0"/>
          </a:p>
        </p:txBody>
      </p:sp>
      <p:sp>
        <p:nvSpPr>
          <p:cNvPr id="5" name="Rectangle 4"/>
          <p:cNvSpPr/>
          <p:nvPr/>
        </p:nvSpPr>
        <p:spPr>
          <a:xfrm>
            <a:off x="3717057" y="2035907"/>
            <a:ext cx="3744416" cy="914400"/>
          </a:xfrm>
          <a:prstGeom prst="rect">
            <a:avLst/>
          </a:prstGeom>
          <a:solidFill>
            <a:srgbClr val="FFC000"/>
          </a:solidFill>
          <a:ln>
            <a:solidFill>
              <a:srgbClr val="FFBB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Option 1</a:t>
            </a:r>
            <a:r>
              <a:rPr lang="en-US"/>
              <a:t>: submit action plan</a:t>
            </a:r>
          </a:p>
        </p:txBody>
      </p:sp>
      <p:sp>
        <p:nvSpPr>
          <p:cNvPr id="6" name="Rectangle 5"/>
          <p:cNvSpPr/>
          <p:nvPr/>
        </p:nvSpPr>
        <p:spPr>
          <a:xfrm>
            <a:off x="3717057" y="5230204"/>
            <a:ext cx="3744416" cy="9144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Option 2: recommend to IODE removes OBIS node</a:t>
            </a:r>
          </a:p>
        </p:txBody>
      </p:sp>
      <p:sp>
        <p:nvSpPr>
          <p:cNvPr id="7" name="Oval 6"/>
          <p:cNvSpPr/>
          <p:nvPr/>
        </p:nvSpPr>
        <p:spPr>
          <a:xfrm>
            <a:off x="2267744" y="2757007"/>
            <a:ext cx="1152128" cy="1202432"/>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sp>
        <p:nvSpPr>
          <p:cNvPr id="8" name="Oval 7"/>
          <p:cNvSpPr/>
          <p:nvPr/>
        </p:nvSpPr>
        <p:spPr>
          <a:xfrm>
            <a:off x="7758658" y="2757007"/>
            <a:ext cx="1152128" cy="1202432"/>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cxnSp>
        <p:nvCxnSpPr>
          <p:cNvPr id="11" name="Elbow Connector 10"/>
          <p:cNvCxnSpPr>
            <a:stCxn id="24" idx="3"/>
            <a:endCxn id="7" idx="2"/>
          </p:cNvCxnSpPr>
          <p:nvPr/>
        </p:nvCxnSpPr>
        <p:spPr>
          <a:xfrm>
            <a:off x="1378496" y="2608377"/>
            <a:ext cx="889248" cy="749846"/>
          </a:xfrm>
          <a:prstGeom prst="bentConnector3">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24" idx="3"/>
            <a:endCxn id="25" idx="1"/>
          </p:cNvCxnSpPr>
          <p:nvPr/>
        </p:nvCxnSpPr>
        <p:spPr>
          <a:xfrm flipH="1">
            <a:off x="1209328" y="2608377"/>
            <a:ext cx="169168" cy="2215044"/>
          </a:xfrm>
          <a:prstGeom prst="bentConnector5">
            <a:avLst>
              <a:gd name="adj1" fmla="val -135132"/>
              <a:gd name="adj2" fmla="val 50000"/>
              <a:gd name="adj3" fmla="val 235132"/>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6"/>
            <a:endCxn id="8" idx="2"/>
          </p:cNvCxnSpPr>
          <p:nvPr/>
        </p:nvCxnSpPr>
        <p:spPr>
          <a:xfrm>
            <a:off x="3419872" y="3358223"/>
            <a:ext cx="4338786"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7758658" y="4222205"/>
            <a:ext cx="1152128" cy="120243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cxnSp>
        <p:nvCxnSpPr>
          <p:cNvPr id="18" name="Straight Arrow Connector 17"/>
          <p:cNvCxnSpPr>
            <a:stCxn id="25" idx="3"/>
            <a:endCxn id="16" idx="2"/>
          </p:cNvCxnSpPr>
          <p:nvPr/>
        </p:nvCxnSpPr>
        <p:spPr>
          <a:xfrm>
            <a:off x="2123728" y="4823421"/>
            <a:ext cx="563493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25" idx="0"/>
            <a:endCxn id="7" idx="4"/>
          </p:cNvCxnSpPr>
          <p:nvPr/>
        </p:nvCxnSpPr>
        <p:spPr>
          <a:xfrm rot="5400000" flipH="1" flipV="1">
            <a:off x="2051777" y="3574190"/>
            <a:ext cx="406782" cy="1177280"/>
          </a:xfrm>
          <a:prstGeom prst="bentConnector3">
            <a:avLst>
              <a:gd name="adj1" fmla="val 50000"/>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64096" y="2151177"/>
            <a:ext cx="914400" cy="9144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SG-OBIS</a:t>
            </a:r>
          </a:p>
        </p:txBody>
      </p:sp>
      <p:sp>
        <p:nvSpPr>
          <p:cNvPr id="25" name="Rectangle 24"/>
          <p:cNvSpPr/>
          <p:nvPr/>
        </p:nvSpPr>
        <p:spPr>
          <a:xfrm>
            <a:off x="1209328" y="4366221"/>
            <a:ext cx="914400" cy="9144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IODE</a:t>
            </a:r>
          </a:p>
        </p:txBody>
      </p:sp>
    </p:spTree>
    <p:extLst>
      <p:ext uri="{BB962C8B-B14F-4D97-AF65-F5344CB8AC3E}">
        <p14:creationId xmlns:p14="http://schemas.microsoft.com/office/powerpoint/2010/main" val="1820055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325563"/>
          </a:xfrm>
        </p:spPr>
        <p:txBody>
          <a:bodyPr/>
          <a:lstStyle/>
          <a:p>
            <a:pPr algn="ctr"/>
            <a:r>
              <a:rPr lang="en-US" b="1" dirty="0"/>
              <a:t>OBIS Contact Information</a:t>
            </a:r>
          </a:p>
        </p:txBody>
      </p:sp>
      <p:sp>
        <p:nvSpPr>
          <p:cNvPr id="3" name="Content Placeholder 2"/>
          <p:cNvSpPr>
            <a:spLocks noGrp="1"/>
          </p:cNvSpPr>
          <p:nvPr>
            <p:ph idx="1"/>
          </p:nvPr>
        </p:nvSpPr>
        <p:spPr>
          <a:xfrm>
            <a:off x="4393704" y="1825055"/>
            <a:ext cx="4750296" cy="3207890"/>
          </a:xfrm>
        </p:spPr>
        <p:txBody>
          <a:bodyPr>
            <a:normAutofit lnSpcReduction="10000"/>
          </a:bodyPr>
          <a:lstStyle/>
          <a:p>
            <a:pPr marL="0" indent="0" algn="ctr">
              <a:buNone/>
            </a:pPr>
            <a:endParaRPr lang="en-US" dirty="0"/>
          </a:p>
          <a:p>
            <a:pPr marL="0" indent="0" algn="ctr">
              <a:buNone/>
            </a:pPr>
            <a:r>
              <a:rPr lang="en-US" dirty="0"/>
              <a:t>OBIS Secretariat</a:t>
            </a:r>
          </a:p>
          <a:p>
            <a:pPr marL="0" indent="0" algn="ctr">
              <a:buNone/>
            </a:pPr>
            <a:r>
              <a:rPr lang="en-US" dirty="0"/>
              <a:t>UNESCO-IOC Project Office for IODE</a:t>
            </a:r>
          </a:p>
          <a:p>
            <a:pPr marL="0" indent="0" algn="ctr">
              <a:buNone/>
            </a:pPr>
            <a:r>
              <a:rPr lang="en-US" dirty="0" err="1"/>
              <a:t>Wandelaarkaai</a:t>
            </a:r>
            <a:r>
              <a:rPr lang="en-US" dirty="0"/>
              <a:t> 7/61, 8400 Oostende, Belgium</a:t>
            </a:r>
          </a:p>
          <a:p>
            <a:pPr marL="0" indent="0" algn="ctr">
              <a:buNone/>
            </a:pPr>
            <a:endParaRPr lang="en-US" dirty="0"/>
          </a:p>
          <a:p>
            <a:pPr marL="0" indent="0" algn="ctr">
              <a:buNone/>
            </a:pPr>
            <a:r>
              <a:rPr lang="en-US" dirty="0"/>
              <a:t>Project Manager:  </a:t>
            </a:r>
            <a:r>
              <a:rPr lang="en-US" dirty="0" err="1"/>
              <a:t>Mr</a:t>
            </a:r>
            <a:r>
              <a:rPr lang="en-US" dirty="0"/>
              <a:t> Ward Appeltans</a:t>
            </a:r>
          </a:p>
          <a:p>
            <a:pPr marL="0" indent="0" algn="ctr">
              <a:buNone/>
            </a:pPr>
            <a:r>
              <a:rPr lang="en-US" dirty="0"/>
              <a:t>Phone: +32 59 34 01 76</a:t>
            </a:r>
          </a:p>
          <a:p>
            <a:pPr marL="0" indent="0" algn="ctr">
              <a:buNone/>
            </a:pPr>
            <a:r>
              <a:rPr lang="en-US" dirty="0"/>
              <a:t>Email: </a:t>
            </a:r>
            <a:r>
              <a:rPr lang="en-US" dirty="0" err="1">
                <a:hlinkClick r:id="rId3"/>
              </a:rPr>
              <a:t>w.appeltans@unesco.org</a:t>
            </a:r>
            <a:endParaRPr lang="en-US" dirty="0"/>
          </a:p>
          <a:p>
            <a:pPr marL="0" indent="0">
              <a:buNone/>
            </a:pPr>
            <a:endParaRPr lang="en-US" dirty="0"/>
          </a:p>
        </p:txBody>
      </p:sp>
      <p:sp>
        <p:nvSpPr>
          <p:cNvPr id="6" name="Content Placeholder 2">
            <a:extLst>
              <a:ext uri="{FF2B5EF4-FFF2-40B4-BE49-F238E27FC236}">
                <a16:creationId xmlns:a16="http://schemas.microsoft.com/office/drawing/2014/main" id="{F1741ECC-1B9B-497A-A4D9-9853065A6257}"/>
              </a:ext>
            </a:extLst>
          </p:cNvPr>
          <p:cNvSpPr txBox="1">
            <a:spLocks/>
          </p:cNvSpPr>
          <p:nvPr/>
        </p:nvSpPr>
        <p:spPr>
          <a:xfrm>
            <a:off x="-178935" y="1327582"/>
            <a:ext cx="4750296" cy="553041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fontAlgn="auto">
              <a:spcAft>
                <a:spcPts val="0"/>
              </a:spcAft>
              <a:buFont typeface="Arial"/>
              <a:buNone/>
            </a:pPr>
            <a:endParaRPr lang="en-US" dirty="0"/>
          </a:p>
          <a:p>
            <a:pPr marL="0" indent="0" algn="ctr" fontAlgn="auto">
              <a:spcAft>
                <a:spcPts val="0"/>
              </a:spcAft>
              <a:buFont typeface="Arial"/>
              <a:buNone/>
            </a:pPr>
            <a:r>
              <a:rPr lang="en-US" dirty="0"/>
              <a:t>OBIS Canada</a:t>
            </a:r>
          </a:p>
          <a:p>
            <a:pPr marL="0" indent="0" algn="ctr" fontAlgn="auto">
              <a:spcAft>
                <a:spcPts val="0"/>
              </a:spcAft>
              <a:buFont typeface="Arial"/>
              <a:buNone/>
            </a:pPr>
            <a:endParaRPr lang="en-US" dirty="0"/>
          </a:p>
          <a:p>
            <a:pPr marL="0" indent="0" algn="ctr" fontAlgn="auto">
              <a:spcAft>
                <a:spcPts val="0"/>
              </a:spcAft>
              <a:buFont typeface="Arial"/>
              <a:buNone/>
            </a:pPr>
            <a:r>
              <a:rPr lang="en-US" dirty="0"/>
              <a:t>Node Manager:  Maria Cornthwaite</a:t>
            </a:r>
          </a:p>
          <a:p>
            <a:pPr marL="0" indent="0" algn="ctr" fontAlgn="auto">
              <a:spcAft>
                <a:spcPts val="0"/>
              </a:spcAft>
              <a:buFont typeface="Arial"/>
              <a:buNone/>
            </a:pPr>
            <a:r>
              <a:rPr lang="en-US" dirty="0"/>
              <a:t>Email: </a:t>
            </a:r>
            <a:r>
              <a:rPr lang="en-US" dirty="0">
                <a:hlinkClick r:id="rId4"/>
              </a:rPr>
              <a:t>OBISCanada@dfo-mpo.gc.ca</a:t>
            </a:r>
            <a:endParaRPr lang="en-US" dirty="0"/>
          </a:p>
          <a:p>
            <a:pPr marL="0" indent="0" algn="ctr" fontAlgn="auto">
              <a:spcAft>
                <a:spcPts val="0"/>
              </a:spcAft>
              <a:buFont typeface="Arial"/>
              <a:buNone/>
            </a:pPr>
            <a:endParaRPr lang="en-US" dirty="0"/>
          </a:p>
          <a:p>
            <a:pPr marL="0" indent="0" algn="ctr" fontAlgn="auto">
              <a:spcAft>
                <a:spcPts val="0"/>
              </a:spcAft>
              <a:buFont typeface="Arial"/>
              <a:buNone/>
            </a:pPr>
            <a:endParaRPr lang="en-US" dirty="0"/>
          </a:p>
          <a:p>
            <a:pPr marL="0" indent="0" algn="ctr" fontAlgn="auto">
              <a:spcAft>
                <a:spcPts val="0"/>
              </a:spcAft>
              <a:buFont typeface="Arial"/>
              <a:buNone/>
            </a:pPr>
            <a:r>
              <a:rPr lang="en-US" dirty="0"/>
              <a:t>Ocean Tracking Network</a:t>
            </a:r>
          </a:p>
          <a:p>
            <a:pPr marL="0" indent="0" algn="ctr" fontAlgn="auto">
              <a:spcAft>
                <a:spcPts val="0"/>
              </a:spcAft>
              <a:buFont typeface="Arial"/>
              <a:buNone/>
            </a:pPr>
            <a:endParaRPr lang="en-US" dirty="0"/>
          </a:p>
          <a:p>
            <a:pPr marL="0" indent="0" algn="ctr" fontAlgn="auto">
              <a:spcAft>
                <a:spcPts val="0"/>
              </a:spcAft>
              <a:buFont typeface="Arial"/>
              <a:buNone/>
            </a:pPr>
            <a:r>
              <a:rPr lang="en-US" dirty="0"/>
              <a:t>Node Managers:</a:t>
            </a:r>
          </a:p>
          <a:p>
            <a:pPr marL="0" indent="0" algn="ctr" fontAlgn="auto">
              <a:spcAft>
                <a:spcPts val="0"/>
              </a:spcAft>
              <a:buFont typeface="Arial"/>
              <a:buNone/>
            </a:pPr>
            <a:r>
              <a:rPr lang="en-US" dirty="0">
                <a:hlinkClick r:id="rId5"/>
              </a:rPr>
              <a:t>Jonathan.Pye@dal.ca</a:t>
            </a:r>
            <a:endParaRPr lang="en-US" dirty="0"/>
          </a:p>
          <a:p>
            <a:pPr marL="0" indent="0" algn="ctr" fontAlgn="auto">
              <a:spcAft>
                <a:spcPts val="0"/>
              </a:spcAft>
              <a:buFont typeface="Arial"/>
              <a:buNone/>
            </a:pPr>
            <a:r>
              <a:rPr lang="en-US" dirty="0">
                <a:hlinkClick r:id="rId6"/>
              </a:rPr>
              <a:t>Lenore.Bajona@dal.ca</a:t>
            </a:r>
            <a:endParaRPr lang="en-US" dirty="0"/>
          </a:p>
          <a:p>
            <a:pPr marL="0" indent="0" algn="ctr" fontAlgn="auto">
              <a:spcAft>
                <a:spcPts val="0"/>
              </a:spcAft>
              <a:buFont typeface="Arial"/>
              <a:buNone/>
            </a:pPr>
            <a:endParaRPr lang="en-US" dirty="0"/>
          </a:p>
          <a:p>
            <a:pPr marL="0" indent="0" algn="ctr" fontAlgn="auto">
              <a:spcAft>
                <a:spcPts val="0"/>
              </a:spcAft>
              <a:buFont typeface="Arial"/>
              <a:buNone/>
            </a:pPr>
            <a:endParaRPr lang="en-US" dirty="0"/>
          </a:p>
          <a:p>
            <a:pPr marL="0" indent="0" fontAlgn="auto">
              <a:spcAft>
                <a:spcPts val="0"/>
              </a:spcAft>
              <a:buFont typeface="Arial"/>
              <a:buNone/>
            </a:pPr>
            <a:endParaRPr lang="en-US" dirty="0"/>
          </a:p>
        </p:txBody>
      </p:sp>
    </p:spTree>
    <p:extLst>
      <p:ext uri="{BB962C8B-B14F-4D97-AF65-F5344CB8AC3E}">
        <p14:creationId xmlns:p14="http://schemas.microsoft.com/office/powerpoint/2010/main" val="11541921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pic>
        <p:nvPicPr>
          <p:cNvPr id="6" name="Picture 5">
            <a:extLst>
              <a:ext uri="{FF2B5EF4-FFF2-40B4-BE49-F238E27FC236}">
                <a16:creationId xmlns:a16="http://schemas.microsoft.com/office/drawing/2014/main" id="{B378E0BA-1B2B-4058-9D4C-76A878296A75}"/>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15" name="Rectangle 14">
            <a:extLst>
              <a:ext uri="{FF2B5EF4-FFF2-40B4-BE49-F238E27FC236}">
                <a16:creationId xmlns:a16="http://schemas.microsoft.com/office/drawing/2014/main" id="{047C8CCB-F95D-4249-92DD-651249D3535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51016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8950" y="1823439"/>
            <a:ext cx="5391149" cy="3207733"/>
          </a:xfrm>
          <a:prstGeom prst="rect">
            <a:avLst/>
          </a:prstGeom>
        </p:spPr>
      </p:pic>
      <p:sp>
        <p:nvSpPr>
          <p:cNvPr id="2" name="Titre 1"/>
          <p:cNvSpPr>
            <a:spLocks noGrp="1"/>
          </p:cNvSpPr>
          <p:nvPr>
            <p:ph type="ctrTitle"/>
          </p:nvPr>
        </p:nvSpPr>
        <p:spPr>
          <a:xfrm>
            <a:off x="480060" y="2074363"/>
            <a:ext cx="2064265"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defTabSz="914400">
              <a:defRPr/>
            </a:pPr>
            <a:r>
              <a:rPr lang="en-US" sz="2100" b="1" kern="1200" dirty="0">
                <a:solidFill>
                  <a:schemeClr val="bg1"/>
                </a:solidFill>
                <a:latin typeface="+mj-lt"/>
                <a:ea typeface="+mj-ea"/>
                <a:cs typeface="+mj-cs"/>
              </a:rPr>
              <a:t>OBIS guidelines on the sharing and use of data</a:t>
            </a:r>
            <a:endParaRPr lang="en-US" sz="2100" b="1" kern="1200" dirty="0">
              <a:solidFill>
                <a:schemeClr val="bg1"/>
              </a:solidFill>
              <a:effectLst>
                <a:outerShdw blurRad="38100" dist="38100" dir="2700000" algn="tl">
                  <a:srgbClr val="DDDDDD"/>
                </a:outerShdw>
              </a:effectLst>
              <a:latin typeface="+mj-lt"/>
              <a:ea typeface="+mj-ea"/>
              <a:cs typeface="+mj-cs"/>
            </a:endParaRPr>
          </a:p>
        </p:txBody>
      </p:sp>
    </p:spTree>
    <p:extLst>
      <p:ext uri="{BB962C8B-B14F-4D97-AF65-F5344CB8AC3E}">
        <p14:creationId xmlns:p14="http://schemas.microsoft.com/office/powerpoint/2010/main" val="394515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d1mpb3f4gq7nrb.cloudfront.net/img/toons/cartoon6410.png">
            <a:hlinkClick r:id="rId3"/>
          </p:cNvPr>
          <p:cNvPicPr>
            <a:picLocks noChangeAspect="1" noChangeArrowheads="1"/>
          </p:cNvPicPr>
          <p:nvPr/>
        </p:nvPicPr>
        <p:blipFill>
          <a:blip r:embed="rId4" cstate="print"/>
          <a:srcRect/>
          <a:stretch>
            <a:fillRect/>
          </a:stretch>
        </p:blipFill>
        <p:spPr bwMode="auto">
          <a:xfrm>
            <a:off x="946276" y="595784"/>
            <a:ext cx="6978020" cy="5233516"/>
          </a:xfrm>
          <a:prstGeom prst="rect">
            <a:avLst/>
          </a:prstGeom>
          <a:noFill/>
        </p:spPr>
      </p:pic>
    </p:spTree>
    <p:extLst>
      <p:ext uri="{BB962C8B-B14F-4D97-AF65-F5344CB8AC3E}">
        <p14:creationId xmlns:p14="http://schemas.microsoft.com/office/powerpoint/2010/main" val="415749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1C26593-9A51-48FE-9FA2-A9052E57F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8"/>
            <a:ext cx="9144000" cy="68584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15">
            <a:extLst>
              <a:ext uri="{FF2B5EF4-FFF2-40B4-BE49-F238E27FC236}">
                <a16:creationId xmlns:a16="http://schemas.microsoft.com/office/drawing/2014/main" id="{B9D473B1-934D-4F2D-AC4B-5BFB4BAC5D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06952" cy="6858000"/>
          </a:xfrm>
          <a:custGeom>
            <a:avLst/>
            <a:gdLst>
              <a:gd name="connsiteX0" fmla="*/ 0 w 9742603"/>
              <a:gd name="connsiteY0" fmla="*/ 0 h 6858000"/>
              <a:gd name="connsiteX1" fmla="*/ 152400 w 9742603"/>
              <a:gd name="connsiteY1" fmla="*/ 0 h 6858000"/>
              <a:gd name="connsiteX2" fmla="*/ 6566449 w 9742603"/>
              <a:gd name="connsiteY2" fmla="*/ 0 h 6858000"/>
              <a:gd name="connsiteX3" fmla="*/ 9742603 w 9742603"/>
              <a:gd name="connsiteY3" fmla="*/ 6858000 h 6858000"/>
              <a:gd name="connsiteX4" fmla="*/ 152400 w 9742603"/>
              <a:gd name="connsiteY4" fmla="*/ 6858000 h 6858000"/>
              <a:gd name="connsiteX5" fmla="*/ 0 w 9742603"/>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42603" h="6858000">
                <a:moveTo>
                  <a:pt x="0" y="0"/>
                </a:moveTo>
                <a:lnTo>
                  <a:pt x="152400" y="0"/>
                </a:lnTo>
                <a:lnTo>
                  <a:pt x="6566449" y="0"/>
                </a:lnTo>
                <a:lnTo>
                  <a:pt x="9742603" y="6858000"/>
                </a:lnTo>
                <a:lnTo>
                  <a:pt x="15240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1">
            <a:extLst>
              <a:ext uri="{FF2B5EF4-FFF2-40B4-BE49-F238E27FC236}">
                <a16:creationId xmlns:a16="http://schemas.microsoft.com/office/drawing/2014/main" id="{CDE3C03E-D949-4F50-AAFA-3278B22121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35252" cy="68580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chemeClr val="bg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5" name="Picture 4">
            <a:extLst>
              <a:ext uri="{FF2B5EF4-FFF2-40B4-BE49-F238E27FC236}">
                <a16:creationId xmlns:a16="http://schemas.microsoft.com/office/drawing/2014/main" id="{F73A3746-661D-4645-8891-336025D28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61497" y="2204864"/>
            <a:ext cx="2558095" cy="543594"/>
          </a:xfrm>
          <a:prstGeom prst="rect">
            <a:avLst/>
          </a:prstGeom>
        </p:spPr>
      </p:pic>
      <p:sp>
        <p:nvSpPr>
          <p:cNvPr id="3" name="Content Placeholder 2"/>
          <p:cNvSpPr>
            <a:spLocks noGrp="1"/>
          </p:cNvSpPr>
          <p:nvPr>
            <p:ph idx="1"/>
          </p:nvPr>
        </p:nvSpPr>
        <p:spPr>
          <a:xfrm>
            <a:off x="468184" y="745129"/>
            <a:ext cx="4280673" cy="4155713"/>
          </a:xfrm>
        </p:spPr>
        <p:txBody>
          <a:bodyPr>
            <a:noAutofit/>
          </a:bodyPr>
          <a:lstStyle/>
          <a:p>
            <a:r>
              <a:rPr lang="en-US" sz="2000" b="1" dirty="0"/>
              <a:t>UNESCO</a:t>
            </a:r>
            <a:r>
              <a:rPr lang="en-US" sz="2000" dirty="0"/>
              <a:t> </a:t>
            </a:r>
          </a:p>
          <a:p>
            <a:pPr>
              <a:buNone/>
            </a:pPr>
            <a:r>
              <a:rPr lang="en-US" sz="2000" dirty="0"/>
              <a:t>	</a:t>
            </a:r>
            <a:r>
              <a:rPr lang="en-US" sz="2000" i="1" dirty="0"/>
              <a:t>United Nations Educational, Scientific and Cultural Organization</a:t>
            </a:r>
          </a:p>
          <a:p>
            <a:endParaRPr lang="en-US" sz="2000" dirty="0"/>
          </a:p>
          <a:p>
            <a:r>
              <a:rPr lang="en-US" sz="2000" b="1" dirty="0"/>
              <a:t>IOC</a:t>
            </a:r>
            <a:r>
              <a:rPr lang="en-US" sz="2000" dirty="0"/>
              <a:t> </a:t>
            </a:r>
          </a:p>
          <a:p>
            <a:pPr>
              <a:buNone/>
            </a:pPr>
            <a:r>
              <a:rPr lang="en-US" sz="2000" dirty="0"/>
              <a:t>	</a:t>
            </a:r>
            <a:r>
              <a:rPr lang="en-US" sz="2000" i="1" dirty="0"/>
              <a:t>Intergovernmental Oceanographic Commission</a:t>
            </a:r>
          </a:p>
          <a:p>
            <a:endParaRPr lang="en-US" sz="2000" dirty="0"/>
          </a:p>
          <a:p>
            <a:r>
              <a:rPr lang="en-US" sz="2000" b="1" dirty="0"/>
              <a:t>IODE</a:t>
            </a:r>
            <a:r>
              <a:rPr lang="en-US" sz="2000" dirty="0"/>
              <a:t> </a:t>
            </a:r>
            <a:endParaRPr lang="en-US" sz="2000" i="1" dirty="0"/>
          </a:p>
          <a:p>
            <a:pPr>
              <a:buNone/>
            </a:pPr>
            <a:r>
              <a:rPr lang="en-US" sz="2000" i="1" dirty="0"/>
              <a:t>	International Oceanographic Data and Information Exchange</a:t>
            </a:r>
          </a:p>
          <a:p>
            <a:endParaRPr lang="en-US" sz="2000" dirty="0"/>
          </a:p>
          <a:p>
            <a:r>
              <a:rPr lang="en-US" sz="2000" b="1" dirty="0"/>
              <a:t>OBIS</a:t>
            </a:r>
          </a:p>
          <a:p>
            <a:pPr>
              <a:buNone/>
            </a:pPr>
            <a:r>
              <a:rPr lang="en-US" sz="2000" dirty="0"/>
              <a:t>	</a:t>
            </a:r>
            <a:r>
              <a:rPr lang="en-US" sz="2000" i="1" dirty="0"/>
              <a:t>Ocean Biogeographic Information System</a:t>
            </a:r>
          </a:p>
          <a:p>
            <a:endParaRPr lang="en-US" sz="2000" dirty="0"/>
          </a:p>
        </p:txBody>
      </p:sp>
      <p:pic>
        <p:nvPicPr>
          <p:cNvPr id="7" name="Graphic 6">
            <a:extLst>
              <a:ext uri="{FF2B5EF4-FFF2-40B4-BE49-F238E27FC236}">
                <a16:creationId xmlns:a16="http://schemas.microsoft.com/office/drawing/2014/main" id="{DBBFC083-6B08-2E40-96E6-EE1A6FDEE1A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356106" y="4883406"/>
            <a:ext cx="1765678" cy="1641772"/>
          </a:xfrm>
          <a:prstGeom prst="rect">
            <a:avLst/>
          </a:prstGeom>
        </p:spPr>
      </p:pic>
      <p:pic>
        <p:nvPicPr>
          <p:cNvPr id="4" name="Picture 3">
            <a:extLst>
              <a:ext uri="{FF2B5EF4-FFF2-40B4-BE49-F238E27FC236}">
                <a16:creationId xmlns:a16="http://schemas.microsoft.com/office/drawing/2014/main" id="{6E1179DB-1B1F-F54D-B99E-7ACD0017B84C}"/>
              </a:ext>
            </a:extLst>
          </p:cNvPr>
          <p:cNvPicPr>
            <a:picLocks noChangeAspect="1"/>
          </p:cNvPicPr>
          <p:nvPr/>
        </p:nvPicPr>
        <p:blipFill>
          <a:blip r:embed="rId6"/>
          <a:stretch>
            <a:fillRect/>
          </a:stretch>
        </p:blipFill>
        <p:spPr>
          <a:xfrm>
            <a:off x="7139567" y="3058551"/>
            <a:ext cx="1612640" cy="1842291"/>
          </a:xfrm>
          <a:prstGeom prst="rect">
            <a:avLst/>
          </a:prstGeom>
        </p:spPr>
      </p:pic>
      <p:pic>
        <p:nvPicPr>
          <p:cNvPr id="10" name="Graphic 9">
            <a:extLst>
              <a:ext uri="{FF2B5EF4-FFF2-40B4-BE49-F238E27FC236}">
                <a16:creationId xmlns:a16="http://schemas.microsoft.com/office/drawing/2014/main" id="{FFCC7EC7-D085-4A35-BC20-406E7CBBEFE9}"/>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6026726" y="188640"/>
            <a:ext cx="2865754" cy="1631887"/>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http://wordinfo.info/words/images/hippo-birds.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8460" y="1667669"/>
            <a:ext cx="6109940" cy="40096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941878" y="533400"/>
            <a:ext cx="684495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black"/>
                </a:solidFill>
                <a:effectLst/>
                <a:uLnTx/>
                <a:uFillTx/>
                <a:latin typeface="Calibri" panose="020F0502020204030204"/>
                <a:ea typeface="+mn-ea"/>
                <a:cs typeface="+mn-cs"/>
              </a:rPr>
              <a:t>Data Manager &amp; Researchers</a:t>
            </a:r>
            <a:endPar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69648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19" y="906979"/>
            <a:ext cx="5585721" cy="37461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368145" y="260648"/>
            <a:ext cx="2483693"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rgbClr val="FF0000"/>
                </a:solidFill>
                <a:latin typeface="Calibri" panose="020F0502020204030204"/>
                <a:ea typeface="+mn-ea"/>
                <a:cs typeface="+mn-cs"/>
              </a:rPr>
              <a:t>The reality…</a:t>
            </a:r>
            <a:endParaRPr kumimoji="0" lang="en-US" sz="36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22819287-4F41-B043-899A-618C3DC76527}"/>
              </a:ext>
            </a:extLst>
          </p:cNvPr>
          <p:cNvPicPr>
            <a:picLocks noChangeAspect="1"/>
          </p:cNvPicPr>
          <p:nvPr/>
        </p:nvPicPr>
        <p:blipFill>
          <a:blip r:embed="rId4"/>
          <a:stretch>
            <a:fillRect/>
          </a:stretch>
        </p:blipFill>
        <p:spPr>
          <a:xfrm>
            <a:off x="4081281" y="874153"/>
            <a:ext cx="4810473" cy="4492600"/>
          </a:xfrm>
          <a:prstGeom prst="rect">
            <a:avLst/>
          </a:prstGeom>
        </p:spPr>
      </p:pic>
      <p:pic>
        <p:nvPicPr>
          <p:cNvPr id="9" name="Picture 8">
            <a:extLst>
              <a:ext uri="{FF2B5EF4-FFF2-40B4-BE49-F238E27FC236}">
                <a16:creationId xmlns:a16="http://schemas.microsoft.com/office/drawing/2014/main" id="{C08E766F-44C6-4F4E-94B9-A6EAACE8AF59}"/>
              </a:ext>
            </a:extLst>
          </p:cNvPr>
          <p:cNvPicPr>
            <a:picLocks noChangeAspect="1"/>
          </p:cNvPicPr>
          <p:nvPr/>
        </p:nvPicPr>
        <p:blipFill>
          <a:blip r:embed="rId5"/>
          <a:stretch>
            <a:fillRect/>
          </a:stretch>
        </p:blipFill>
        <p:spPr>
          <a:xfrm>
            <a:off x="1043608" y="1189855"/>
            <a:ext cx="7056784" cy="5407497"/>
          </a:xfrm>
          <a:prstGeom prst="rect">
            <a:avLst/>
          </a:prstGeom>
        </p:spPr>
      </p:pic>
    </p:spTree>
    <p:extLst>
      <p:ext uri="{BB962C8B-B14F-4D97-AF65-F5344CB8AC3E}">
        <p14:creationId xmlns:p14="http://schemas.microsoft.com/office/powerpoint/2010/main" val="377917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465312" y="274638"/>
            <a:ext cx="7283152" cy="490066"/>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kumimoji="0" lang="nl-NL" sz="3300" b="0" i="0" u="none" strike="noStrike" kern="1200" cap="none" spc="0" normalizeH="0" baseline="0" noProof="0">
                <a:ln>
                  <a:noFill/>
                </a:ln>
                <a:solidFill>
                  <a:prstClr val="black"/>
                </a:solidFill>
                <a:effectLst/>
                <a:uLnTx/>
                <a:uFillTx/>
                <a:latin typeface="Calibri Light" panose="020F0302020204030204"/>
                <a:ea typeface="+mj-ea"/>
                <a:cs typeface="+mj-cs"/>
              </a:rPr>
              <a:t>Data sharing</a:t>
            </a:r>
            <a:endParaRPr kumimoji="0" lang="nl-NL" sz="33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3" name="Content Placeholder 2"/>
          <p:cNvSpPr txBox="1">
            <a:spLocks/>
          </p:cNvSpPr>
          <p:nvPr/>
        </p:nvSpPr>
        <p:spPr>
          <a:xfrm>
            <a:off x="1043608" y="865188"/>
            <a:ext cx="7704856" cy="5260975"/>
          </a:xfrm>
          <a:prstGeom prst="rect">
            <a:avLst/>
          </a:prstGeom>
        </p:spPr>
        <p:txBody>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171450" marR="0" lvl="0" indent="-171450" algn="l" defTabSz="685800" rtl="0" eaLnBrk="1" fontAlgn="auto" latinLnBrk="0" hangingPunct="1">
              <a:lnSpc>
                <a:spcPct val="90000"/>
              </a:lnSpc>
              <a:spcBef>
                <a:spcPts val="750"/>
              </a:spcBef>
              <a:spcAft>
                <a:spcPts val="0"/>
              </a:spcAft>
              <a:buClrTx/>
              <a:buSzTx/>
              <a:buFont typeface="Arial"/>
              <a:buNone/>
              <a:tabLst/>
              <a:defRPr/>
            </a:pP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The sense </a:t>
            </a:r>
            <a:r>
              <a:rPr kumimoji="0" lang="nl-NL" sz="2100" b="0" i="0" u="none" strike="noStrike" kern="1200" cap="none" spc="0" normalizeH="0" baseline="0" noProof="0" dirty="0" err="1">
                <a:ln>
                  <a:noFill/>
                </a:ln>
                <a:solidFill>
                  <a:prstClr val="black"/>
                </a:solidFill>
                <a:effectLst/>
                <a:uLnTx/>
                <a:uFillTx/>
                <a:latin typeface="Calibri" panose="020F0502020204030204"/>
                <a:ea typeface="+mn-ea"/>
                <a:cs typeface="+mn-cs"/>
              </a:rPr>
              <a:t>and</a:t>
            </a: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 non-sense of data </a:t>
            </a:r>
            <a:r>
              <a:rPr kumimoji="0" lang="nl-NL" sz="2100" b="0" i="0" u="none" strike="noStrike" kern="1200" cap="none" spc="0" normalizeH="0" baseline="0" noProof="0" dirty="0" err="1">
                <a:ln>
                  <a:noFill/>
                </a:ln>
                <a:solidFill>
                  <a:prstClr val="black"/>
                </a:solidFill>
                <a:effectLst/>
                <a:uLnTx/>
                <a:uFillTx/>
                <a:latin typeface="Calibri" panose="020F0502020204030204"/>
                <a:ea typeface="+mn-ea"/>
                <a:cs typeface="+mn-cs"/>
              </a:rPr>
              <a:t>sharing</a:t>
            </a: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 name="Rectangle 3"/>
          <p:cNvSpPr txBox="1">
            <a:spLocks noChangeArrowheads="1"/>
          </p:cNvSpPr>
          <p:nvPr/>
        </p:nvSpPr>
        <p:spPr>
          <a:xfrm>
            <a:off x="395536" y="1484784"/>
            <a:ext cx="8208714" cy="4641379"/>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700" b="1" i="0" u="none" strike="noStrike" kern="1200" cap="none" spc="0" normalizeH="0" baseline="0" noProof="0" dirty="0">
                <a:ln>
                  <a:noFill/>
                </a:ln>
                <a:solidFill>
                  <a:srgbClr val="004F61"/>
                </a:solidFill>
                <a:effectLst/>
                <a:uLnTx/>
                <a:uFillTx/>
                <a:latin typeface="Calibri" panose="020F0502020204030204"/>
                <a:ea typeface="Verdana" pitchFamily="34" charset="0"/>
                <a:cs typeface="Verdana" pitchFamily="34" charset="0"/>
              </a:rPr>
              <a:t>How to convince data custodians to share their data?</a:t>
            </a:r>
          </a:p>
          <a:p>
            <a:pPr marL="742950" marR="0" lvl="1" indent="-28575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r>
              <a:rPr kumimoji="0" lang="en-GB" sz="1600" b="1" i="0" u="none" strike="noStrike" kern="1200" cap="none" spc="0" normalizeH="0" baseline="0" noProof="0" dirty="0">
                <a:ln>
                  <a:noFill/>
                </a:ln>
                <a:solidFill>
                  <a:srgbClr val="990033"/>
                </a:solidFill>
                <a:effectLst/>
                <a:uLnTx/>
                <a:uFillTx/>
                <a:latin typeface="Calibri" panose="020F0502020204030204"/>
                <a:ea typeface="Verdana" pitchFamily="34" charset="0"/>
                <a:cs typeface="Verdana" pitchFamily="34" charset="0"/>
              </a:rPr>
              <a:t>Stick</a:t>
            </a: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Legal obligations written into contracts</a:t>
            </a:r>
          </a:p>
          <a:p>
            <a:pPr marL="742950" marR="0" lvl="1" indent="-285750" algn="l" defTabSz="914400" rtl="0" eaLnBrk="1" fontAlgn="auto" latinLnBrk="0" hangingPunct="1">
              <a:lnSpc>
                <a:spcPct val="100000"/>
              </a:lnSpc>
              <a:spcBef>
                <a:spcPts val="60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endParaRPr>
          </a:p>
          <a:p>
            <a:pPr marL="742950" marR="0" lvl="1" indent="-285750" algn="l" defTabSz="914400" rtl="0" eaLnBrk="1" fontAlgn="auto" latinLnBrk="0" hangingPunct="1">
              <a:lnSpc>
                <a:spcPct val="100000"/>
              </a:lnSpc>
              <a:spcBef>
                <a:spcPts val="60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endParaRPr>
          </a:p>
          <a:p>
            <a:pPr marL="742950" marR="0" lvl="1" indent="-28575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r>
              <a:rPr kumimoji="0" lang="en-GB" sz="1600" b="1" i="0" u="none" strike="noStrike" kern="1200" cap="none" spc="0" normalizeH="0" baseline="0" noProof="0" dirty="0">
                <a:ln>
                  <a:noFill/>
                </a:ln>
                <a:solidFill>
                  <a:srgbClr val="990033"/>
                </a:solidFill>
                <a:effectLst/>
                <a:uLnTx/>
                <a:uFillTx/>
                <a:latin typeface="Calibri" panose="020F0502020204030204"/>
                <a:ea typeface="Verdana" pitchFamily="34" charset="0"/>
                <a:cs typeface="Verdana" pitchFamily="34" charset="0"/>
              </a:rPr>
              <a:t>Carrot</a:t>
            </a: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Make it advantageous for everyone to share data</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=&gt; breaking the prisoner’s dilemma</a:t>
            </a:r>
          </a:p>
        </p:txBody>
      </p:sp>
      <p:sp>
        <p:nvSpPr>
          <p:cNvPr id="5" name="AutoShape 2" descr="data:image/jpeg;base64,/9j/4AAQSkZJRgABAQAAAQABAAD/2wCEAAkGBhQSEBUTEhIWFRUUGBoYGRcUFBYUHBwfFhcfFBUbFxgXHCgfFxojIBQaHy8gJScpLC0sGh4xNTIqNSkrLykBCQoKDgwOGg8PGiokHyQsKSwpNCoqLzUsLCksLCwpLDQpLywsKSwqLSwsLSwuMDYsLC8vKjA1KSosKiwsLCwpKf/AABEIAIsA2AMBIgACEQEDEQH/xAAcAAABBQEBAQAAAAAAAAAAAAAAAgMFBgcBBAj/xABHEAACAQMCBAMFBQMJBAsAAAABAgMABBESIQUGMUETIlEHMmFxgRQjQnKxUqHRM2JzgpGSweHwFkOy8RUkJTRFU2Ois8LS/8QAGgEBAAMBAQEAAAAAAAAAAAAAAAECAwQFBv/EAC0RAAICAQMBBgQHAAAAAAAAAAABAhEDEiExBBMiQWFxkVGBobEFFDLR4fDx/9oADAMBAAIRAxEAPwDcaKKKAKKKKAKKKKAKKKKAKSy5pVFAJVux60qksuaSWPTvQCy2KT4o9aRpwd98+tO4oADV2mNOScbYpYc9O9AdZuw611VxUVfcz2sBIknQMOqg63+qJlh/ZVfm9qUTHTbW087fzVAH1xqYf3aAu9FUX/aXikv8lw5UH/qMT/bqaOurHxp/xW8X1H6CN/1oC81w1SRwXi5630K/JC3/ANFpX/QHFR/4jH9YT/GgJHj/AB9LNxqmyWDP4TgnKqQHZXA+7A1Ddzp3AJXOoI4BzdBIxj8YFnlYRDcllZRKuce7sWG+PcI7GoXiPK/FJQFe5tnwcqWUoynplGERKt2yCOtQPs45cu7bw544YZY5pDli41IjNodkGFAOFzsCSMDAG1Aa/RRRQBRRRQBRRRQBRRRQBRRRQBRRXCaAS8oAySAPUnHw71RecPaolrI0FvGJpl2cltMaH0ZgCWb+aOncjpVJ9ovNLniZ3Jjs3Tw4/wAJkChw7Dox1Moz2A261T1BxucnqSdySd2J9SSSfrXNlzaVtyev0X4d20k8nFX7t19jQOH+169eZU8C3fJGVBeLAzgkyO5VB8SK1XhnEUmTVG6P2bQ6yAHupK9xXzbwmNRcxg43YEu3mP0Ubn6VpfLHKE1jOl99rt/szgmYnXEDG4ypOvYkHBBOD19cVbFNyRl1vT48UnW3lT+7/wANSl6Uxe36Qx65ZFjUfidgoyem56n4VVrnnV538KxiLHvJIp2z0KxZDHPYuUXv5ulO2vKMkjrJdSlyOijGQfzgDR8owo+Jrc80avOeWaQwWkDSSDqWUnGe5QYIHxdox8aVDy/dzgm7nwpGDGhz1/LhF+Xn+dWixtUjXRGioB+FQAPnt1+dPt0NAQNhyPaRgfdB/wCk84/ue4P7KnYoQoAUAAdABgD5AdKIugpdAcxRiu0UAUUUUBw1Bcir/wBm2v8AQp+8VK8Qv0hjaSV1RF3LOcAfU1l/DfakkNlbwWypLIkKeI0jmJEOMaemp2B2OBgetQ2krZKTeyNZorPuX/a5DLHJ9oURyxKXwja1lA7RFgDryQNB33HXfEHxH2v3DLAYIUDamMoOpx5CwKK2PdUBSzgbkgL3qNcauys5LH+rY1zNFZR7N+aWe9kFxLO804HlbSsaBCSG0F8oWzpVQuwAzkkmu1KdkRkpK0avRRRUlgooooAooooBLNisH5752e/mZI2ItUOEUZAl09ZH/aUkeVemN+p22jmKxkmtZoonCPJGyKzZwNY05ON+hNfOfEIIRIVhLGOIlA7tvJo8pcgYVFyvlUdtySTWGdtR2Z6X4bjjPN3o3Xt6saSIDoOu+3+vhXJSQpIIzjv0+tLqR4LZoTJPNkRW4B2xlpGP3KLq2JBw2Dt7udia4McXOVH03U5Y9PhcvaviWi0ktntVs4OGzeJIEmSSTSJHwQTKzR5YYbbTsNLDdQRU7f8ACPvE+1ySSSYHg2kAJYYGBhh93bqP2xuB/vD0ry8uWrWM63ly3iJJEUYxn7u3LuJDoUZHgE4BYe6Rn3T5Zbk8z3Fulw3EJTJNliuImiRtRBjVNPRcafe3xXqalR8TO0+8W/g/D0hjCJGseNyqdMkeY56sc/iO5p66uigJCM+PwoAWPyyRmoaLjU0D6bxFCdBcRZCfASo2TCfjllPqK7dcTknd4rR1XwzolnZdYU4yUiXYSSDIySdK53ydqnUqsqezh/G452KosiOu5WWGSIgf11AP0JqSkPb1qpcZtoobd3llmk0bl5LqSEDfBOqMqB12UD0FSvKE0jWqNKHBYsUEv8p4eo+F4n8/TgkdfXeoTsE2BXaK5mrA7RXM12gILifO1nbyGOW5RXHVRqcj8wQHSfnVc477XraNSLfMr9mcNHEM92ZsMwHoo36Z71Ky+y/h7Ag2/UklvElDZY6idWrOc75quTexhUcPbTLt0FxGZCPjrR11HfqwJ+NZzc0u6jSCg33mUK+5lubx92e4ZcuoYqsaHpqWMYVfQZJO9Rlnw95lk+80urkssmMAMeu26t5cnsehxWw8K9ksKZM0rszfhg/6sgx0wEOonc7lvoKnLLkGxiVVW0hOkkgyIJGydyS75JPzNcvYZJXbr6/wdPbYo1Sb58v3ZifCeVvHurZIJgwkYMNSh2UKCWchTjR8yMZAG9WW99nHE4EBh8CUBziNPLhO3vhQep2yCPVs1rdlwaGEsYoY4y/vGONUJ+ekb17a3x4VGNS3OLqY4+olqlFGY8p+ydVeT7fCkmlw0bCeRw3c60IHQgYJ3OcHOMkrTqK2SohJRVIKKKKkkKKKKAKKKKA41YFz7yhDYSwxxl3L+LLqc7KocKkaqNsLrJJOScL06Vv1V/m7kyDiEYWXUrJnRJGQGXUMMNwQVO2QRjYGqTjqVHR0+Xssik914+Z8/TRtH7+2qNJQO4WRdaZ+ON/rVk45yxc2/D7YkRtFI6yFkLZEk4AjEqke6urSGB3wuwrROPeyi3uWjbxZYikSQnRoOpYxpTVqU+YA4yK8y3rW8ZsrdWnhtz4TS3Km4ZmADCKKJAA4QEDUxCrjG+Ns44lFv4M68vXTzKHxVt+vh7FO4K1xwu6NvcskUJYateWQ52V4CMFQ34sjAI8wHWrhPZy27+LaKpQ/ylrsit31QnpHL8D5W74O9VPjwn4jIgnWeMIWw72SKq6tmEuJNQQ4BJycaQTjFWrh3EY4LFHeZZFhRUaSM6wzLiPC43ZicAdyah93go6yrv8AP93+ZM8J5pjuUeNCPECkNDMCjqcYxJGdyvqRkY6E1Fu8tkqRrp8OQFgsUUk3hvgNKkaKVZ48kuNW4BIPamVS2v0y0eWjOnzeSWM41DDKdS7EEFTg/p6rbgaK4dnllKqyr40rS6Q4AfTq7kAAk5ONqhSXJh+VknV7fU8Vpe2/iJJcpe3UyHKCS28NEI6GODZQ385tTfGp+TnFz/J2FwT2LtBF+shP7qqPDeU4be90qzwpcN9zImhtEmMmFvFVhpYAsh67MuelWtuVbse7eof6S0Un6lJF/Stbb4KaIRdSsTc8dv3x4cVtED3keWZvj5I1UbfmqKluZmJE/EXOPeW3WOBV2z94y6njXY7s61Jf7G3LEiS9jKtgMsdoFyBtjLStjr2Fey15Ht9QM5kuGByPtD61HoRGoCbepUmlSfiTqxrhHh5LtGad7iNpfsxQIniSSP4ratTTKJGJCgAKp21ZY9MZuYoArtXWxi3bsKKKKkgKKKKAKKKKAKKKKAKKKKAKKKKAKKKKAKKKQzdh1oDzcW4ksEMkr50xqXbAycKM7DuewFY9xXh8lys11LMkKCdsQapGJkGNSRiN1wwKgFs5JDHKIN9lu7FJY3jkUMjqVYHuCMEGqBzJytw+xQ3VyZZsnSEYhjIcZCtpUNIMLvrJGBvms5KTaotFpD/JvLxvIEub8mbWS0cXuwhR7reEP5TJyQXztpOBmoHjbhk8UfyJ4hI2e2BqhRvl4ijHzFRfKvGL+5nkVbiTS66J2JykeoAj7OvSOQZKqB2yT0FXmWyjS38FYdcYURiIAEFcYC+bYD4k/vquVJLQdXT3q7RlT4TxFYr1WzhZfuJAdtLZLQMwPqdSA99Yq7yyhRliFH84hf1qhScsrJKYmL3EoGBbWze4rdFubphkL382D6BiKu3Lns2gjJluY45pmGMMGlRB6J4xLO3q7bnsFG1Z48T00zfqOpjrckuRi98G4jaLxU83QpIhZWU6kZcHZlYBh8qsvLXFWuLdWkAEqExygdpEOl8fA+8PgwrkvKFmww1nbkf0Ef8A+ar8vFIbBZRbQJGqSS6kXbW0duHUH9jUSu/oPjW8Y6TiyZNfgXfNcYZrMBzDeJe+BHMZHZGEskoHgxuNMjGOMY9xGA06t/Ej1E70uPmiUsoivXvCzKDD9nwHVmCsY5Io18PAJYNqK7b+tTqRV42jS1fsetLqvWtpcq2AxKRz4XxGBZoWQZye5VydJO5C4PXeeRux61YzF0UUUAUUUUAUUUUAUUUUAUUUUAUUl3AGT0FVfintLsYM6pw5BxiIGXB9CU8oPwJoC1UVS+G+1a0nnWGNZtTyCMfdgjUcnfSxIHlOTjbFXDxKA6zdh1oC4qt8b5/tLUldZlkHWOHDkfnOdKfIkGs54h7QL6cSL4ghjkOQI10yKN/IJM7bYycZyDggGrxxylwQ2kafx/ne1szpllBk7RRjxJD/AFF6D4nArKOducm4iyoIGiSNJGUO4ZmL4TLKuy4GRjJ941BkIgbcJ3LFGfJJx5j1Yn4nPemXdvEBAV9OVJjbOzYI8pwRuBXTHEovd7lHKy5ctc1W1rYqHcGQvISiYLZaZgNfQIOm7EbfKp6zvIbje44jbRR/+Tb3Ueo57ST5B/qxgfmNZ3ytwsXVysDzCBWJkOQFYEYOkeJs5LYxjO2T2rQX9j2el5n81tGf0YVzPFBS3Zu803GkW3hfEbCFBHbzWyIOixyxYz67NuT6nem5efLFHKG5jyDgnzFQe4MgGgY+e1ZzzL7NntkjKyRStLIsSq1uIxqYEjU5kOB5SOhJOABvXqtZruxtIVaKIRwjS5SQshU/jYBQ0eDjLDUMFiR6Um1Hh2Tjhq5NZinDAFSCCMggggg9CCOo+NeLjXCluIJYW28VSuoAZBIwGHqRsfpWYcL4A7RzyJYMJWlm8F7eSMGMg6VXXqUoAwLbArhunauWEnFJZDCl8HkUNkCXSG8NgkhQvBpcKxwcE4zSO/kVktPB7+LcHZnZJlMN1JHMFZHJhnLQmJyM9GxpJUgMAo94DI8tpwlhAZ5LYzxRtoebxpDOfDOiWWKNRhYkYEBVIOlcgesha8A4iWD3ge4WNlkiVbiPZ01ZJAVdXUAA/GnuFcflFu0FsowZHKXOqPTGkjmR9cZOoTIWZdBXGQCdsis2knXgbKTkk1yK4VzDJ99Hb3BukiiEyMD4zK2vSIHdffEg3XPnXB3O1aCVyKonLfHpQXWOVrmN5o0iaXDM2P8AvhV4wNUaDB1kY1BlzuKufDr7xQx040u6dc50NpyD8cVdcGMuWehW7HrS6Sy5pVSVCiiigCiiigCiiigPMt+hcIGBYgtgHOwOnJI6b7fQ+hxVuIe0COGB7krqRpDHbKuxlKZDvk7LHkHzfsrnfUBXuseVpIGjMVxlVjSGRJIgwdI2YoQVIKSASMCdw3UrSrfkiDwBbzj7RDGQYlnVWMYA0hVYAFgAcAtk47mgMi4zzRcXzKk8hPit5YIgdOF7Kg80h2O7Z6dB0r3wcDkt4Y3uYkgJcuqhFkm8JCrMDnKxDdYwF87NKgJG+dWteD21ojNHDFCqbsyqFwo8zZbrgbk71nnFuOhriG7nUeG7iQRtLFGwSLzWiFXYEZZvHb46BvipnNNUlRaCd2WWQpw6L7XNF4lxMVjwgVQpc+SJWOyIN8sd2OeuQBn3HuKSSzSNLrQS4YIJ5HjXJAK7kDJ6+76ipa945NfQkTSYiZseFGNC4UnZ23dzlQScgZ7CvLxCxEiEEZ8mN++42P8AGurFhpWzgy9V36XzIaK3AA7DcBVX09MbCuSqANWdt852xjc5+GO9JXVEF1ZZRr3/ABLgdx+IfHrVp5F5bW9neSRc28MgIBG0jgatJB6oupSfU4HY1tLIoo1hU90HAPZ9NdW5laX7OHwYwY9ZII8rOCQVBzkDOcYJ64q+xcj2Zt0ie3RxGNOplGskdWLjB1E7nepl+n9b9Kej/F8/1FcMpuT3N0kigcS9lELj7mV487hZMXCf+/DD+93qIj5Q4laBvs8hYY2EEpx16+FN5R0+NamoyFHbGf0pbDdfr+lO0l4ikZFxXnS4ELw3sAdcDIdHtJQcjDRvuhdWAYEAdKkl4PJMjpK0kWvIkEbI8cynKllyD4bMPe043x1FaOYA0eGUEHOxAI+oOxqAu+TochoC1s2Mk2+lQ2diGRgVPrnAIPes5rVxsa45KPJWG5nW3kb7NcwjXlWjm16A6ZTUJEB8N/Juje8AD5epTwe8UMhtsTC0i8IOAdMks7KPDVh1bCMzYzpyCehrQOGcKjgjEMS6URVXHrgYyx/ET3J60/DHjSB+z/CoURKd3tyeThN+ZZJ8bxJIERsYyVUeJp/aUNkZ9QR2pq+5Os5pDJLaQu56s0akn837X1zUxiguKsZjUduFUKoCqBgBfKAOwAHTFJggWJFRFwBsB+8kk7n1zXopmU7n4Kf9fuoDscmT2+lc8Qnpj+NKIwv0/wAKaAwy/AAfuNAOl9hjvSdZ9B/bXF6L8/40n9v5H9TQDqucjON+4pymF7fmP+NP0AUUUUAUUUnVvigPJxCwSZHilUMkgwVbOD6g4+X615OG8t2sJ+6tYoz6rGuf72M/vqWZQetNSusaszEKqgszMcAADJJJ6AUBmPNfB/skzy9Le5cPntHIwxIGPRVc4YHpqYjuKj5HxjYksAAqgszE9AqjdjUxxqeXicywwKBEuGCuDpAPuzXC+h/3cHVveYAY027lnky3slURKS4XT4jnU3qQOyAn8KgCuiHUOMaObL0qlLVfqV/l/kQuVmvFGpPMkGQwGehmI2dhj3R5R/OPS8Rrj6D9f+Vck/F8cU8qAVjKTk7ZvGKiqQyM4G/4SaWjb/MA0pYwOgrqxgdBVSw3H+H8v8KU/vD6/pXVjA6V1lz1oBEJ2x3H8abxkD4bH6H/ACp5UAoMQz0oBKnYn1/wFcjG4/LTjLtikohB39MUAOcnA+tNMQCRj0/fThOG+Yx/jS9A9P8AQ6UA3jSduh2x6V1xv8xiibsPU/puaWVz1oBAORgjfH+VI9G7Y/1+tPKgFc8IZzigEYwFHx/zpH7fyP6mn2UHrXPCHpQDa9vzH/Gn6QIgDnFd1b4oBVFFFAIZuw611VxSYulOUBG8wcWNtbvMIZJigGI4l1McnHT07k9hWTce9o32tAryJCQQRC8cugHOdUrYJlK4yqaFXVudWAK2pq813YRyjEkaOPR0V/8AiFOSU6MfsPabJbL4dvbwtGCSZGkmLSMfedmZQzk/tEDPYAAVMWXtqOR49mcd2hlDH+64X9asvF/Z1w9lLfZEU+sZeL/42FYlzjbC2k0w6lHxdn/4ya0ThVNMq75PofgXH4LyISwOHXODsVZT3VlO6tv0/UVJ1nHsPt1+wPLjzySEMcnfQNK7dBgHtWjisyQooooAooooAooooAooooDjLnrTfhHsx+uDTtFAISPHxPqaXRRQBRRRQBRRRQBSWXNKooBCt2PWiiXpXKA//9k=">
            <a:hlinkClick r:id="rId3"/>
          </p:cNvPr>
          <p:cNvSpPr>
            <a:spLocks noChangeAspect="1" noChangeArrowheads="1"/>
          </p:cNvSpPr>
          <p:nvPr/>
        </p:nvSpPr>
        <p:spPr bwMode="auto">
          <a:xfrm>
            <a:off x="101600" y="-792163"/>
            <a:ext cx="2571750" cy="1657351"/>
          </a:xfrm>
          <a:prstGeom prst="rect">
            <a:avLst/>
          </a:prstGeom>
          <a:noFill/>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AutoShape 4" descr="data:image/jpeg;base64,/9j/4AAQSkZJRgABAQAAAQABAAD/2wCEAAkGBhQSEBUTEhIWFRUUGBoYGRcUFBYUHBwfFhcfFBUbFxgXHCgfFxojIBQaHy8gJScpLC0sGh4xNTIqNSkrLykBCQoKDgwOGg8PGiokHyQsKSwpNCoqLzUsLCksLCwpLDQpLywsKSwqLSwsLSwuMDYsLC8vKjA1KSosKiwsLCwpKf/AABEIAIsA2AMBIgACEQEDEQH/xAAcAAABBQEBAQAAAAAAAAAAAAAAAgMFBgcBBAj/xABHEAACAQMCBAMFBQMJBAsAAAABAgMABBESIQUGMUETIlEHMmFxgRQjQnKxUqHRM2JzgpGSweHwFkOy8RUkJTRFU2Ois8LS/8QAGgEBAAMBAQEAAAAAAAAAAAAAAAECAwQFBv/EAC0RAAICAQMBBgQHAAAAAAAAAAABAhEDEiExBBMiQWFxkVGBobEFFDLR4fDx/9oADAMBAAIRAxEAPwDcaKKKAKKKKAKKKKAKKKKAKSy5pVFAJVux60qksuaSWPTvQCy2KT4o9aRpwd98+tO4oADV2mNOScbYpYc9O9AdZuw611VxUVfcz2sBIknQMOqg63+qJlh/ZVfm9qUTHTbW087fzVAH1xqYf3aAu9FUX/aXikv8lw5UH/qMT/bqaOurHxp/xW8X1H6CN/1oC81w1SRwXi5630K/JC3/ANFpX/QHFR/4jH9YT/GgJHj/AB9LNxqmyWDP4TgnKqQHZXA+7A1Ddzp3AJXOoI4BzdBIxj8YFnlYRDcllZRKuce7sWG+PcI7GoXiPK/FJQFe5tnwcqWUoynplGERKt2yCOtQPs45cu7bw544YZY5pDli41IjNodkGFAOFzsCSMDAG1Aa/RRRQBRRRQBRRRQBRRRQBRRRQBRRXCaAS8oAySAPUnHw71RecPaolrI0FvGJpl2cltMaH0ZgCWb+aOncjpVJ9ovNLniZ3Jjs3Tw4/wAJkChw7Dox1Moz2A261T1BxucnqSdySd2J9SSSfrXNlzaVtyev0X4d20k8nFX7t19jQOH+169eZU8C3fJGVBeLAzgkyO5VB8SK1XhnEUmTVG6P2bQ6yAHupK9xXzbwmNRcxg43YEu3mP0Ubn6VpfLHKE1jOl99rt/szgmYnXEDG4ypOvYkHBBOD19cVbFNyRl1vT48UnW3lT+7/wANSl6Uxe36Qx65ZFjUfidgoyem56n4VVrnnV538KxiLHvJIp2z0KxZDHPYuUXv5ulO2vKMkjrJdSlyOijGQfzgDR8owo+Jrc80avOeWaQwWkDSSDqWUnGe5QYIHxdox8aVDy/dzgm7nwpGDGhz1/LhF+Xn+dWixtUjXRGioB+FQAPnt1+dPt0NAQNhyPaRgfdB/wCk84/ue4P7KnYoQoAUAAdABgD5AdKIugpdAcxRiu0UAUUUUBw1Bcir/wBm2v8AQp+8VK8Qv0hjaSV1RF3LOcAfU1l/DfakkNlbwWypLIkKeI0jmJEOMaemp2B2OBgetQ2krZKTeyNZorPuX/a5DLHJ9oURyxKXwja1lA7RFgDryQNB33HXfEHxH2v3DLAYIUDamMoOpx5CwKK2PdUBSzgbkgL3qNcauys5LH+rY1zNFZR7N+aWe9kFxLO804HlbSsaBCSG0F8oWzpVQuwAzkkmu1KdkRkpK0avRRRUlgooooAooooBLNisH5752e/mZI2ItUOEUZAl09ZH/aUkeVemN+p22jmKxkmtZoonCPJGyKzZwNY05ON+hNfOfEIIRIVhLGOIlA7tvJo8pcgYVFyvlUdtySTWGdtR2Z6X4bjjPN3o3Xt6saSIDoOu+3+vhXJSQpIIzjv0+tLqR4LZoTJPNkRW4B2xlpGP3KLq2JBw2Dt7udia4McXOVH03U5Y9PhcvaviWi0ktntVs4OGzeJIEmSSTSJHwQTKzR5YYbbTsNLDdQRU7f8ACPvE+1ySSSYHg2kAJYYGBhh93bqP2xuB/vD0ry8uWrWM63ly3iJJEUYxn7u3LuJDoUZHgE4BYe6Rn3T5Zbk8z3Fulw3EJTJNliuImiRtRBjVNPRcafe3xXqalR8TO0+8W/g/D0hjCJGseNyqdMkeY56sc/iO5p66uigJCM+PwoAWPyyRmoaLjU0D6bxFCdBcRZCfASo2TCfjllPqK7dcTknd4rR1XwzolnZdYU4yUiXYSSDIySdK53ydqnUqsqezh/G452KosiOu5WWGSIgf11AP0JqSkPb1qpcZtoobd3llmk0bl5LqSEDfBOqMqB12UD0FSvKE0jWqNKHBYsUEv8p4eo+F4n8/TgkdfXeoTsE2BXaK5mrA7RXM12gILifO1nbyGOW5RXHVRqcj8wQHSfnVc477XraNSLfMr9mcNHEM92ZsMwHoo36Z71Ky+y/h7Ag2/UklvElDZY6idWrOc75quTexhUcPbTLt0FxGZCPjrR11HfqwJ+NZzc0u6jSCg33mUK+5lubx92e4ZcuoYqsaHpqWMYVfQZJO9Rlnw95lk+80urkssmMAMeu26t5cnsehxWw8K9ksKZM0rszfhg/6sgx0wEOonc7lvoKnLLkGxiVVW0hOkkgyIJGydyS75JPzNcvYZJXbr6/wdPbYo1Sb58v3ZifCeVvHurZIJgwkYMNSh2UKCWchTjR8yMZAG9WW99nHE4EBh8CUBziNPLhO3vhQep2yCPVs1rdlwaGEsYoY4y/vGONUJ+ekb17a3x4VGNS3OLqY4+olqlFGY8p+ydVeT7fCkmlw0bCeRw3c60IHQgYJ3OcHOMkrTqK2SohJRVIKKKKkkKKKKAKKKKA41YFz7yhDYSwxxl3L+LLqc7KocKkaqNsLrJJOScL06Vv1V/m7kyDiEYWXUrJnRJGQGXUMMNwQVO2QRjYGqTjqVHR0+Xssik914+Z8/TRtH7+2qNJQO4WRdaZ+ON/rVk45yxc2/D7YkRtFI6yFkLZEk4AjEqke6urSGB3wuwrROPeyi3uWjbxZYikSQnRoOpYxpTVqU+YA4yK8y3rW8ZsrdWnhtz4TS3Km4ZmADCKKJAA4QEDUxCrjG+Ns44lFv4M68vXTzKHxVt+vh7FO4K1xwu6NvcskUJYateWQ52V4CMFQ34sjAI8wHWrhPZy27+LaKpQ/ylrsit31QnpHL8D5W74O9VPjwn4jIgnWeMIWw72SKq6tmEuJNQQ4BJycaQTjFWrh3EY4LFHeZZFhRUaSM6wzLiPC43ZicAdyah93go6yrv8AP93+ZM8J5pjuUeNCPECkNDMCjqcYxJGdyvqRkY6E1Fu8tkqRrp8OQFgsUUk3hvgNKkaKVZ48kuNW4BIPamVS2v0y0eWjOnzeSWM41DDKdS7EEFTg/p6rbgaK4dnllKqyr40rS6Q4AfTq7kAAk5ONqhSXJh+VknV7fU8Vpe2/iJJcpe3UyHKCS28NEI6GODZQ385tTfGp+TnFz/J2FwT2LtBF+shP7qqPDeU4be90qzwpcN9zImhtEmMmFvFVhpYAsh67MuelWtuVbse7eof6S0Un6lJF/Stbb4KaIRdSsTc8dv3x4cVtED3keWZvj5I1UbfmqKluZmJE/EXOPeW3WOBV2z94y6njXY7s61Jf7G3LEiS9jKtgMsdoFyBtjLStjr2Fey15Ht9QM5kuGByPtD61HoRGoCbepUmlSfiTqxrhHh5LtGad7iNpfsxQIniSSP4ratTTKJGJCgAKp21ZY9MZuYoArtXWxi3bsKKKKkgKKKKAKKKKAKKKKAKKKKAKKKKAKKKKAKKKQzdh1oDzcW4ksEMkr50xqXbAycKM7DuewFY9xXh8lys11LMkKCdsQapGJkGNSRiN1wwKgFs5JDHKIN9lu7FJY3jkUMjqVYHuCMEGqBzJytw+xQ3VyZZsnSEYhjIcZCtpUNIMLvrJGBvms5KTaotFpD/JvLxvIEub8mbWS0cXuwhR7reEP5TJyQXztpOBmoHjbhk8UfyJ4hI2e2BqhRvl4ijHzFRfKvGL+5nkVbiTS66J2JykeoAj7OvSOQZKqB2yT0FXmWyjS38FYdcYURiIAEFcYC+bYD4k/vquVJLQdXT3q7RlT4TxFYr1WzhZfuJAdtLZLQMwPqdSA99Yq7yyhRliFH84hf1qhScsrJKYmL3EoGBbWze4rdFubphkL382D6BiKu3Lns2gjJluY45pmGMMGlRB6J4xLO3q7bnsFG1Z48T00zfqOpjrckuRi98G4jaLxU83QpIhZWU6kZcHZlYBh8qsvLXFWuLdWkAEqExygdpEOl8fA+8PgwrkvKFmww1nbkf0Ef8A+ar8vFIbBZRbQJGqSS6kXbW0duHUH9jUSu/oPjW8Y6TiyZNfgXfNcYZrMBzDeJe+BHMZHZGEskoHgxuNMjGOMY9xGA06t/Ej1E70uPmiUsoivXvCzKDD9nwHVmCsY5Io18PAJYNqK7b+tTqRV42jS1fsetLqvWtpcq2AxKRz4XxGBZoWQZye5VydJO5C4PXeeRux61YzF0UUUAUUUUAUUUUAUUUUAUUUUAUUl3AGT0FVfintLsYM6pw5BxiIGXB9CU8oPwJoC1UVS+G+1a0nnWGNZtTyCMfdgjUcnfSxIHlOTjbFXDxKA6zdh1oC4qt8b5/tLUldZlkHWOHDkfnOdKfIkGs54h7QL6cSL4ghjkOQI10yKN/IJM7bYycZyDggGrxxylwQ2kafx/ne1szpllBk7RRjxJD/AFF6D4nArKOducm4iyoIGiSNJGUO4ZmL4TLKuy4GRjJ941BkIgbcJ3LFGfJJx5j1Yn4nPemXdvEBAV9OVJjbOzYI8pwRuBXTHEovd7lHKy5ctc1W1rYqHcGQvISiYLZaZgNfQIOm7EbfKp6zvIbje44jbRR/+Tb3Ueo57ST5B/qxgfmNZ3ytwsXVysDzCBWJkOQFYEYOkeJs5LYxjO2T2rQX9j2el5n81tGf0YVzPFBS3Zu803GkW3hfEbCFBHbzWyIOixyxYz67NuT6nem5efLFHKG5jyDgnzFQe4MgGgY+e1ZzzL7NntkjKyRStLIsSq1uIxqYEjU5kOB5SOhJOABvXqtZruxtIVaKIRwjS5SQshU/jYBQ0eDjLDUMFiR6Um1Hh2Tjhq5NZinDAFSCCMggggg9CCOo+NeLjXCluIJYW28VSuoAZBIwGHqRsfpWYcL4A7RzyJYMJWlm8F7eSMGMg6VXXqUoAwLbArhunauWEnFJZDCl8HkUNkCXSG8NgkhQvBpcKxwcE4zSO/kVktPB7+LcHZnZJlMN1JHMFZHJhnLQmJyM9GxpJUgMAo94DI8tpwlhAZ5LYzxRtoebxpDOfDOiWWKNRhYkYEBVIOlcgesha8A4iWD3ge4WNlkiVbiPZ01ZJAVdXUAA/GnuFcflFu0FsowZHKXOqPTGkjmR9cZOoTIWZdBXGQCdsis2knXgbKTkk1yK4VzDJ99Hb3BukiiEyMD4zK2vSIHdffEg3XPnXB3O1aCVyKonLfHpQXWOVrmN5o0iaXDM2P8AvhV4wNUaDB1kY1BlzuKufDr7xQx040u6dc50NpyD8cVdcGMuWehW7HrS6Sy5pVSVCiiigCiiigCiiigPMt+hcIGBYgtgHOwOnJI6b7fQ+hxVuIe0COGB7krqRpDHbKuxlKZDvk7LHkHzfsrnfUBXuseVpIGjMVxlVjSGRJIgwdI2YoQVIKSASMCdw3UrSrfkiDwBbzj7RDGQYlnVWMYA0hVYAFgAcAtk47mgMi4zzRcXzKk8hPit5YIgdOF7Kg80h2O7Z6dB0r3wcDkt4Y3uYkgJcuqhFkm8JCrMDnKxDdYwF87NKgJG+dWteD21ojNHDFCqbsyqFwo8zZbrgbk71nnFuOhriG7nUeG7iQRtLFGwSLzWiFXYEZZvHb46BvipnNNUlRaCd2WWQpw6L7XNF4lxMVjwgVQpc+SJWOyIN8sd2OeuQBn3HuKSSzSNLrQS4YIJ5HjXJAK7kDJ6+76ipa945NfQkTSYiZseFGNC4UnZ23dzlQScgZ7CvLxCxEiEEZ8mN++42P8AGurFhpWzgy9V36XzIaK3AA7DcBVX09MbCuSqANWdt852xjc5+GO9JXVEF1ZZRr3/ABLgdx+IfHrVp5F5bW9neSRc28MgIBG0jgatJB6oupSfU4HY1tLIoo1hU90HAPZ9NdW5laX7OHwYwY9ZII8rOCQVBzkDOcYJ64q+xcj2Zt0ie3RxGNOplGskdWLjB1E7nepl+n9b9Kej/F8/1FcMpuT3N0kigcS9lELj7mV487hZMXCf+/DD+93qIj5Q4laBvs8hYY2EEpx16+FN5R0+NamoyFHbGf0pbDdfr+lO0l4ikZFxXnS4ELw3sAdcDIdHtJQcjDRvuhdWAYEAdKkl4PJMjpK0kWvIkEbI8cynKllyD4bMPe043x1FaOYA0eGUEHOxAI+oOxqAu+TochoC1s2Mk2+lQ2diGRgVPrnAIPes5rVxsa45KPJWG5nW3kb7NcwjXlWjm16A6ZTUJEB8N/Juje8AD5epTwe8UMhtsTC0i8IOAdMks7KPDVh1bCMzYzpyCehrQOGcKjgjEMS6URVXHrgYyx/ET3J60/DHjSB+z/CoURKd3tyeThN+ZZJ8bxJIERsYyVUeJp/aUNkZ9QR2pq+5Os5pDJLaQu56s0akn837X1zUxiguKsZjUduFUKoCqBgBfKAOwAHTFJggWJFRFwBsB+8kk7n1zXopmU7n4Kf9fuoDscmT2+lc8Qnpj+NKIwv0/wAKaAwy/AAfuNAOl9hjvSdZ9B/bXF6L8/40n9v5H9TQDqucjON+4pymF7fmP+NP0AUUUUAUUUnVvigPJxCwSZHilUMkgwVbOD6g4+X615OG8t2sJ+6tYoz6rGuf72M/vqWZQetNSusaszEKqgszMcAADJJJ6AUBmPNfB/skzy9Le5cPntHIwxIGPRVc4YHpqYjuKj5HxjYksAAqgszE9AqjdjUxxqeXicywwKBEuGCuDpAPuzXC+h/3cHVveYAY027lnky3slURKS4XT4jnU3qQOyAn8KgCuiHUOMaObL0qlLVfqV/l/kQuVmvFGpPMkGQwGehmI2dhj3R5R/OPS8Rrj6D9f+Vck/F8cU8qAVjKTk7ZvGKiqQyM4G/4SaWjb/MA0pYwOgrqxgdBVSw3H+H8v8KU/vD6/pXVjA6V1lz1oBEJ2x3H8abxkD4bH6H/ACp5UAoMQz0oBKnYn1/wFcjG4/LTjLtikohB39MUAOcnA+tNMQCRj0/fThOG+Yx/jS9A9P8AQ6UA3jSduh2x6V1xv8xiibsPU/puaWVz1oBAORgjfH+VI9G7Y/1+tPKgFc8IZzigEYwFHx/zpH7fyP6mn2UHrXPCHpQDa9vzH/Gn6QIgDnFd1b4oBVFFFAIZuw611VxSYulOUBG8wcWNtbvMIZJigGI4l1McnHT07k9hWTce9o32tAryJCQQRC8cugHOdUrYJlK4yqaFXVudWAK2pq813YRyjEkaOPR0V/8AiFOSU6MfsPabJbL4dvbwtGCSZGkmLSMfedmZQzk/tEDPYAAVMWXtqOR49mcd2hlDH+64X9asvF/Z1w9lLfZEU+sZeL/42FYlzjbC2k0w6lHxdn/4ya0ThVNMq75PofgXH4LyISwOHXODsVZT3VlO6tv0/UVJ1nHsPt1+wPLjzySEMcnfQNK7dBgHtWjisyQooooAooooAooooAooooDjLnrTfhHsx+uDTtFAISPHxPqaXRRQBRRRQBRRRQBSWXNKooBCt2PWiiXpXKA//9k=">
            <a:hlinkClick r:id="rId3"/>
          </p:cNvPr>
          <p:cNvSpPr>
            <a:spLocks noChangeAspect="1" noChangeArrowheads="1"/>
          </p:cNvSpPr>
          <p:nvPr/>
        </p:nvSpPr>
        <p:spPr bwMode="auto">
          <a:xfrm>
            <a:off x="101600" y="-792163"/>
            <a:ext cx="2571750" cy="1657351"/>
          </a:xfrm>
          <a:prstGeom prst="rect">
            <a:avLst/>
          </a:prstGeom>
          <a:noFill/>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 name="Picture 6" descr="http://nationallearning.com.au/wp-content/uploads/2012/03/carrot.jpg"/>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4486276" y="4180963"/>
            <a:ext cx="2571750" cy="1657351"/>
          </a:xfrm>
          <a:prstGeom prst="rect">
            <a:avLst/>
          </a:prstGeom>
          <a:noFill/>
        </p:spPr>
      </p:pic>
      <p:pic>
        <p:nvPicPr>
          <p:cNvPr id="8" name="Picture 8" descr="http://www.blogsmonroe.com/faith/wp-content/uploads/2010/06/donkeymotivation.gif"/>
          <p:cNvPicPr>
            <a:picLocks noChangeAspect="1" noChangeArrowheads="1"/>
          </p:cNvPicPr>
          <p:nvPr/>
        </p:nvPicPr>
        <p:blipFill>
          <a:blip r:embed="rId5" cstate="print"/>
          <a:srcRect/>
          <a:stretch>
            <a:fillRect/>
          </a:stretch>
        </p:blipFill>
        <p:spPr bwMode="auto">
          <a:xfrm flipH="1">
            <a:off x="1385187" y="4271452"/>
            <a:ext cx="2200275" cy="1476375"/>
          </a:xfrm>
          <a:prstGeom prst="rect">
            <a:avLst/>
          </a:prstGeom>
          <a:noFill/>
        </p:spPr>
      </p:pic>
      <p:pic>
        <p:nvPicPr>
          <p:cNvPr id="9" name="Picture 12" descr="http://img.docstoccdn.com/thumb/orig/24462466.png">
            <a:hlinkClick r:id="rId6"/>
          </p:cNvPr>
          <p:cNvPicPr>
            <a:picLocks noChangeAspect="1" noChangeArrowheads="1"/>
          </p:cNvPicPr>
          <p:nvPr/>
        </p:nvPicPr>
        <p:blipFill>
          <a:blip r:embed="rId7" cstate="print">
            <a:clrChange>
              <a:clrFrom>
                <a:srgbClr val="FFFFFF"/>
              </a:clrFrom>
              <a:clrTo>
                <a:srgbClr val="FFFFFF">
                  <a:alpha val="0"/>
                </a:srgbClr>
              </a:clrTo>
            </a:clrChange>
          </a:blip>
          <a:srcRect r="28571"/>
          <a:stretch>
            <a:fillRect/>
          </a:stretch>
        </p:blipFill>
        <p:spPr bwMode="auto">
          <a:xfrm>
            <a:off x="5076056" y="1165315"/>
            <a:ext cx="2160240" cy="2267329"/>
          </a:xfrm>
          <a:prstGeom prst="rect">
            <a:avLst/>
          </a:prstGeom>
          <a:noFill/>
        </p:spPr>
      </p:pic>
    </p:spTree>
    <p:extLst>
      <p:ext uri="{BB962C8B-B14F-4D97-AF65-F5344CB8AC3E}">
        <p14:creationId xmlns:p14="http://schemas.microsoft.com/office/powerpoint/2010/main" val="2942844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A66589-0B8B-4E29-BF8A-A509D7D0011E}"/>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txBox="1">
            <a:spLocks/>
          </p:cNvSpPr>
          <p:nvPr/>
        </p:nvSpPr>
        <p:spPr>
          <a:xfrm>
            <a:off x="1465312" y="274638"/>
            <a:ext cx="7283152" cy="490066"/>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kumimoji="0" lang="nl-NL" sz="3300" b="0" i="0" u="none" strike="noStrike" kern="1200" cap="none" spc="0" normalizeH="0" baseline="0" noProof="0">
                <a:ln>
                  <a:noFill/>
                </a:ln>
                <a:solidFill>
                  <a:prstClr val="black"/>
                </a:solidFill>
                <a:effectLst/>
                <a:uLnTx/>
                <a:uFillTx/>
                <a:latin typeface="Calibri Light" panose="020F0302020204030204"/>
                <a:ea typeface="+mj-ea"/>
                <a:cs typeface="+mj-cs"/>
              </a:rPr>
              <a:t>The prisoners’ dilemma</a:t>
            </a:r>
            <a:endParaRPr kumimoji="0" lang="nl-NL" sz="33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pic>
        <p:nvPicPr>
          <p:cNvPr id="3" name="Picture 2" descr="Prisoner's_Dilemma"/>
          <p:cNvPicPr>
            <a:picLocks noChangeAspect="1" noChangeArrowheads="1"/>
          </p:cNvPicPr>
          <p:nvPr/>
        </p:nvPicPr>
        <p:blipFill>
          <a:blip r:embed="rId4" cstate="print"/>
          <a:srcRect/>
          <a:stretch>
            <a:fillRect/>
          </a:stretch>
        </p:blipFill>
        <p:spPr bwMode="auto">
          <a:xfrm>
            <a:off x="210344" y="899419"/>
            <a:ext cx="4896544" cy="4481584"/>
          </a:xfrm>
          <a:prstGeom prst="rect">
            <a:avLst/>
          </a:prstGeom>
          <a:noFill/>
        </p:spPr>
      </p:pic>
      <p:sp>
        <p:nvSpPr>
          <p:cNvPr id="4" name="Rectangle 144"/>
          <p:cNvSpPr>
            <a:spLocks noChangeArrowheads="1"/>
          </p:cNvSpPr>
          <p:nvPr/>
        </p:nvSpPr>
        <p:spPr bwMode="auto">
          <a:xfrm>
            <a:off x="5202137" y="1052736"/>
            <a:ext cx="3731519" cy="4328267"/>
          </a:xfrm>
          <a:prstGeom prst="rect">
            <a:avLst/>
          </a:prstGeom>
          <a:noFill/>
          <a:ln w="9525">
            <a:noFill/>
            <a:miter lim="800000"/>
            <a:headEnd/>
            <a:tailEnd/>
          </a:ln>
          <a:effectLst/>
        </p:spPr>
        <p:txBody>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Best choice</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=&gt; both stay silent (= both serve 1 year)</a:t>
            </a:r>
          </a:p>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sng" strike="noStrike" kern="1200" cap="none" spc="0" normalizeH="0" baseline="0" noProof="0" dirty="0">
                <a:ln>
                  <a:noFill/>
                </a:ln>
                <a:solidFill>
                  <a:srgbClr val="990033"/>
                </a:solidFill>
                <a:effectLst/>
                <a:uLnTx/>
                <a:uFillTx/>
                <a:latin typeface="Calibri" panose="020F0502020204030204"/>
                <a:ea typeface="+mn-ea"/>
                <a:cs typeface="+mn-cs"/>
              </a:rPr>
              <a:t>BUT</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no guarantee that the other one will remain silent!</a:t>
            </a:r>
          </a:p>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Actual outcome</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=&gt; “rational choice” is to betray or ‘cheat’ on companion</a:t>
            </a:r>
          </a:p>
        </p:txBody>
      </p:sp>
    </p:spTree>
    <p:extLst>
      <p:ext uri="{BB962C8B-B14F-4D97-AF65-F5344CB8AC3E}">
        <p14:creationId xmlns:p14="http://schemas.microsoft.com/office/powerpoint/2010/main" val="345709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F4EDFE-659B-40B5-90F7-8FFA924866C7}"/>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Rectangle 3"/>
          <p:cNvSpPr txBox="1">
            <a:spLocks noChangeArrowheads="1"/>
          </p:cNvSpPr>
          <p:nvPr/>
        </p:nvSpPr>
        <p:spPr>
          <a:xfrm>
            <a:off x="1691680" y="1268413"/>
            <a:ext cx="7128792" cy="5184775"/>
          </a:xfrm>
          <a:prstGeom prst="rect">
            <a:avLst/>
          </a:prstGeom>
        </p:spPr>
        <p:txBody>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1" i="0" u="none" strike="noStrike" kern="1200" cap="none" spc="0" normalizeH="0" baseline="0" noProof="0">
                <a:ln>
                  <a:noFill/>
                </a:ln>
                <a:solidFill>
                  <a:prstClr val="black"/>
                </a:solidFill>
                <a:effectLst/>
                <a:uLnTx/>
                <a:uFillTx/>
                <a:latin typeface="Calibri" panose="020F0502020204030204"/>
                <a:ea typeface="+mn-ea"/>
                <a:cs typeface="+mn-cs"/>
              </a:rPr>
              <a:t>“Cheater” earns the highest rewards</a:t>
            </a:r>
            <a:r>
              <a:rPr kumimoji="0" lang="en-GB" sz="2100" b="0" i="0" u="none" strike="noStrike" kern="1200" cap="none" spc="0" normalizeH="0" baseline="0" noProof="0">
                <a:ln>
                  <a:noFill/>
                </a:ln>
                <a:solidFill>
                  <a:prstClr val="black"/>
                </a:solidFill>
                <a:effectLst/>
                <a:uLnTx/>
                <a:uFillTx/>
                <a:latin typeface="Calibri" panose="020F0502020204030204"/>
                <a:ea typeface="+mn-ea"/>
                <a:cs typeface="+mn-cs"/>
              </a:rPr>
              <a: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Scientist A &amp; B each have a dataset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A shares data, B doesn’t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B can write papers on combined dataset, A can’t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1" i="0" u="none" strike="noStrike" kern="1200" cap="none" spc="0" normalizeH="0" baseline="0" noProof="0">
                <a:ln>
                  <a:noFill/>
                </a:ln>
                <a:solidFill>
                  <a:prstClr val="black"/>
                </a:solidFill>
                <a:effectLst/>
                <a:uLnTx/>
                <a:uFillTx/>
                <a:latin typeface="Calibri" panose="020F0502020204030204"/>
                <a:ea typeface="+mn-ea"/>
                <a:cs typeface="+mn-cs"/>
              </a:rPr>
              <a:t>How to break the prisoner’s dilemma?</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Building up trust relationships</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Provide in good data policies</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Increase advantages of data sharing  / data publication</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500" b="0" i="0" u="none" strike="noStrike" kern="1200" cap="none" spc="0" normalizeH="0" baseline="0" noProof="0">
                <a:ln>
                  <a:noFill/>
                </a:ln>
                <a:solidFill>
                  <a:prstClr val="black"/>
                </a:solidFill>
                <a:effectLst/>
                <a:uLnTx/>
                <a:uFillTx/>
                <a:latin typeface="Calibri" panose="020F0502020204030204"/>
                <a:ea typeface="+mn-ea"/>
                <a:cs typeface="+mn-cs"/>
              </a:rPr>
              <a:t>Citation of datasets</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500" b="0" i="0" u="none" strike="noStrike" kern="1200" cap="none" spc="0" normalizeH="0" baseline="0" noProof="0">
                <a:ln>
                  <a:noFill/>
                </a:ln>
                <a:solidFill>
                  <a:prstClr val="black"/>
                </a:solidFill>
                <a:effectLst/>
                <a:uLnTx/>
                <a:uFillTx/>
                <a:latin typeface="Calibri" panose="020F0502020204030204"/>
                <a:ea typeface="+mn-ea"/>
                <a:cs typeface="+mn-cs"/>
              </a:rPr>
              <a:t> Co-authorship</a:t>
            </a:r>
          </a:p>
          <a:p>
            <a:pPr marL="857250" marR="0" lvl="2" indent="-171450" algn="l" defTabSz="685800" rtl="0" eaLnBrk="1" fontAlgn="auto" latinLnBrk="0" hangingPunct="1">
              <a:lnSpc>
                <a:spcPct val="90000"/>
              </a:lnSpc>
              <a:spcBef>
                <a:spcPts val="375"/>
              </a:spcBef>
              <a:spcAft>
                <a:spcPts val="0"/>
              </a:spcAft>
              <a:buClrTx/>
              <a:buSzTx/>
              <a:buFont typeface="Arial"/>
              <a:buNone/>
              <a:tabLst/>
              <a:defRPr/>
            </a:pPr>
            <a:endParaRPr kumimoji="0" lang="en-GB" sz="15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0" i="0" u="none" strike="noStrike" kern="1200" cap="none" spc="0" normalizeH="0" baseline="0" noProof="0">
                <a:ln>
                  <a:noFill/>
                </a:ln>
                <a:solidFill>
                  <a:prstClr val="black"/>
                </a:solidFill>
                <a:effectLst/>
                <a:uLnTx/>
                <a:uFillTx/>
                <a:latin typeface="Calibri" panose="020F0502020204030204"/>
                <a:ea typeface="+mn-ea"/>
                <a:cs typeface="+mn-cs"/>
              </a:rPr>
              <a:t>Data sharing = iterated prisoner’s dilemma</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endParaRPr kumimoji="0" lang="en-GB" sz="15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1515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87647F-7251-493F-92F3-90B01266985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IOC oceanographic data exchange policy</a:t>
            </a:r>
          </a:p>
        </p:txBody>
      </p:sp>
      <p:sp>
        <p:nvSpPr>
          <p:cNvPr id="2" name="Content Placeholder 1"/>
          <p:cNvSpPr>
            <a:spLocks noGrp="1"/>
          </p:cNvSpPr>
          <p:nvPr>
            <p:ph idx="1"/>
          </p:nvPr>
        </p:nvSpPr>
        <p:spPr>
          <a:xfrm>
            <a:off x="165100" y="2138362"/>
            <a:ext cx="8813800" cy="4351338"/>
          </a:xfrm>
        </p:spPr>
        <p:txBody>
          <a:bodyPr/>
          <a:lstStyle/>
          <a:p>
            <a:pPr marL="0" indent="0">
              <a:buNone/>
            </a:pPr>
            <a:r>
              <a:rPr lang="en-US" dirty="0">
                <a:hlinkClick r:id="rId4"/>
              </a:rPr>
              <a:t>http://www.iode.org/policy</a:t>
            </a:r>
            <a:r>
              <a:rPr lang="en-US" dirty="0"/>
              <a:t> </a:t>
            </a:r>
          </a:p>
          <a:p>
            <a:endParaRPr lang="en-US" dirty="0"/>
          </a:p>
          <a:p>
            <a:r>
              <a:rPr lang="en-US" dirty="0"/>
              <a:t>IOC </a:t>
            </a:r>
            <a:r>
              <a:rPr lang="en-US" dirty="0" err="1"/>
              <a:t>programmes</a:t>
            </a:r>
            <a:r>
              <a:rPr lang="en-US" dirty="0"/>
              <a:t>:</a:t>
            </a:r>
          </a:p>
          <a:p>
            <a:pPr lvl="1"/>
            <a:r>
              <a:rPr lang="en-US" dirty="0"/>
              <a:t>Clause 1: </a:t>
            </a:r>
            <a:r>
              <a:rPr lang="en-US" sz="2000" b="1" dirty="0"/>
              <a:t>Member States shall provide timely, free and unrestricted access to all data, associated metadata and products generated under the auspices of IOC </a:t>
            </a:r>
            <a:r>
              <a:rPr lang="en-US" sz="2000" b="1" dirty="0" err="1"/>
              <a:t>programmes</a:t>
            </a:r>
            <a:endParaRPr lang="en-US" sz="2000" b="1" dirty="0"/>
          </a:p>
          <a:p>
            <a:r>
              <a:rPr lang="en-US" dirty="0"/>
              <a:t>Other </a:t>
            </a:r>
            <a:r>
              <a:rPr lang="en-US" dirty="0" err="1"/>
              <a:t>programmes</a:t>
            </a:r>
            <a:r>
              <a:rPr lang="en-US" dirty="0"/>
              <a:t>:</a:t>
            </a:r>
          </a:p>
          <a:p>
            <a:pPr lvl="1"/>
            <a:r>
              <a:rPr lang="en-US" dirty="0"/>
              <a:t>Clause 2: non IOC </a:t>
            </a:r>
            <a:r>
              <a:rPr lang="en-US" dirty="0" err="1"/>
              <a:t>programmes</a:t>
            </a:r>
            <a:r>
              <a:rPr lang="en-US" dirty="0"/>
              <a:t> are encouraged to apply clause 1</a:t>
            </a:r>
          </a:p>
          <a:p>
            <a:pPr lvl="1"/>
            <a:r>
              <a:rPr lang="en-US" dirty="0"/>
              <a:t>Clause 3: encourage clause 1 and 2 for non-commercial use (research and education)</a:t>
            </a:r>
          </a:p>
          <a:p>
            <a:pPr lvl="1"/>
            <a:r>
              <a:rPr lang="en-US" dirty="0"/>
              <a:t>Clause 4: right to determine the terms, in a manner consistent with </a:t>
            </a:r>
            <a:r>
              <a:rPr lang="en-US" dirty="0" err="1"/>
              <a:t>int</a:t>
            </a:r>
            <a:r>
              <a:rPr lang="en-US" dirty="0"/>
              <a:t> conventions</a:t>
            </a:r>
          </a:p>
          <a:p>
            <a:pPr lvl="1"/>
            <a:r>
              <a:rPr lang="en-US" dirty="0"/>
              <a:t>Clause 5: archive your data in NODCs, etc.</a:t>
            </a:r>
          </a:p>
          <a:p>
            <a:pPr lvl="1"/>
            <a:r>
              <a:rPr lang="en-US" dirty="0"/>
              <a:t>Clause 6: Member States shall build capacity in developing countries</a:t>
            </a:r>
          </a:p>
        </p:txBody>
      </p:sp>
      <p:sp>
        <p:nvSpPr>
          <p:cNvPr id="4" name="Rectangle 3"/>
          <p:cNvSpPr/>
          <p:nvPr/>
        </p:nvSpPr>
        <p:spPr>
          <a:xfrm>
            <a:off x="628650" y="1367135"/>
            <a:ext cx="6026150"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Adopted by Resolution IOC-XXII-6 (2003)</a:t>
            </a:r>
          </a:p>
        </p:txBody>
      </p:sp>
    </p:spTree>
    <p:extLst>
      <p:ext uri="{BB962C8B-B14F-4D97-AF65-F5344CB8AC3E}">
        <p14:creationId xmlns:p14="http://schemas.microsoft.com/office/powerpoint/2010/main" val="240752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39C9B9-538B-47E0-94D9-C25DE13B86FA}"/>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OBIS license?</a:t>
            </a:r>
          </a:p>
        </p:txBody>
      </p:sp>
      <p:sp>
        <p:nvSpPr>
          <p:cNvPr id="2" name="Content Placeholder 1"/>
          <p:cNvSpPr>
            <a:spLocks noGrp="1"/>
          </p:cNvSpPr>
          <p:nvPr>
            <p:ph idx="1"/>
          </p:nvPr>
        </p:nvSpPr>
        <p:spPr/>
        <p:txBody>
          <a:bodyPr>
            <a:normAutofit/>
          </a:bodyPr>
          <a:lstStyle/>
          <a:p>
            <a:r>
              <a:rPr lang="en-US" dirty="0"/>
              <a:t>OBIS </a:t>
            </a:r>
            <a:r>
              <a:rPr lang="en-US" b="1" u="sng" dirty="0">
                <a:solidFill>
                  <a:srgbClr val="FF0000"/>
                </a:solidFill>
              </a:rPr>
              <a:t>does not own </a:t>
            </a:r>
            <a:r>
              <a:rPr lang="en-US" dirty="0"/>
              <a:t>the data (the data providers retain ownership of the data provided), but OBIS has been </a:t>
            </a:r>
            <a:r>
              <a:rPr lang="en-US" b="1" u="sng" dirty="0">
                <a:solidFill>
                  <a:srgbClr val="FF0000"/>
                </a:solidFill>
              </a:rPr>
              <a:t>given the rights to publish/distribute</a:t>
            </a:r>
            <a:r>
              <a:rPr lang="en-US" b="1" dirty="0">
                <a:solidFill>
                  <a:srgbClr val="FF0000"/>
                </a:solidFill>
              </a:rPr>
              <a:t> </a:t>
            </a:r>
            <a:r>
              <a:rPr lang="en-US" dirty="0"/>
              <a:t>the data via its online open-access data portal. </a:t>
            </a:r>
          </a:p>
          <a:p>
            <a:endParaRPr lang="en-US" dirty="0"/>
          </a:p>
          <a:p>
            <a:r>
              <a:rPr lang="en-US" dirty="0"/>
              <a:t>The integrated </a:t>
            </a:r>
            <a:r>
              <a:rPr lang="en-US" b="1" u="sng" dirty="0">
                <a:solidFill>
                  <a:srgbClr val="FF0000"/>
                </a:solidFill>
              </a:rPr>
              <a:t>OBIS database is a new product </a:t>
            </a:r>
            <a:r>
              <a:rPr lang="en-US" dirty="0"/>
              <a:t>created by OBIS, now under the auspices of IOC-UNESCO. This means that </a:t>
            </a:r>
            <a:r>
              <a:rPr lang="en-US" b="1" u="sng" dirty="0">
                <a:solidFill>
                  <a:srgbClr val="FF0000"/>
                </a:solidFill>
              </a:rPr>
              <a:t>clause 1 of the IOC data exchange policy applies</a:t>
            </a:r>
            <a:r>
              <a:rPr lang="en-US" dirty="0"/>
              <a:t>: OBIS shall provide timely, free and unrestricted access to all data, associated metadata and products.</a:t>
            </a:r>
          </a:p>
          <a:p>
            <a:endParaRPr lang="en-US" dirty="0"/>
          </a:p>
        </p:txBody>
      </p:sp>
    </p:spTree>
    <p:extLst>
      <p:ext uri="{BB962C8B-B14F-4D97-AF65-F5344CB8AC3E}">
        <p14:creationId xmlns:p14="http://schemas.microsoft.com/office/powerpoint/2010/main" val="100413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CAAACD-9E49-4C56-9DF4-FA8E06603C2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Dataset</a:t>
            </a:r>
            <a:r>
              <a:rPr lang="en-US" dirty="0">
                <a:solidFill>
                  <a:srgbClr val="FFFFFF"/>
                </a:solidFill>
              </a:rPr>
              <a:t> use constraints</a:t>
            </a:r>
          </a:p>
        </p:txBody>
      </p:sp>
      <p:sp>
        <p:nvSpPr>
          <p:cNvPr id="2" name="Content Placeholder 1"/>
          <p:cNvSpPr>
            <a:spLocks noGrp="1"/>
          </p:cNvSpPr>
          <p:nvPr>
            <p:ph idx="1"/>
          </p:nvPr>
        </p:nvSpPr>
        <p:spPr/>
        <p:txBody>
          <a:bodyPr>
            <a:normAutofit/>
          </a:bodyPr>
          <a:lstStyle/>
          <a:p>
            <a:pPr lvl="0"/>
            <a:r>
              <a:rPr lang="en-US" dirty="0"/>
              <a:t>From no restrictions:</a:t>
            </a:r>
            <a:endParaRPr lang="en-US" sz="2800" dirty="0"/>
          </a:p>
          <a:p>
            <a:pPr lvl="1"/>
            <a:r>
              <a:rPr lang="en-US" sz="2400" dirty="0"/>
              <a:t>No information or just a </a:t>
            </a:r>
            <a:r>
              <a:rPr lang="en-US" sz="2400" dirty="0" err="1"/>
              <a:t>weblink</a:t>
            </a:r>
            <a:r>
              <a:rPr lang="en-US" sz="2400" dirty="0"/>
              <a:t> or disclaimer;</a:t>
            </a:r>
            <a:endParaRPr lang="en-US" sz="2800" dirty="0"/>
          </a:p>
          <a:p>
            <a:pPr lvl="1"/>
            <a:r>
              <a:rPr lang="en-US" sz="2400" dirty="0"/>
              <a:t>Commercially available, to:</a:t>
            </a:r>
            <a:endParaRPr lang="en-US" sz="2800" dirty="0"/>
          </a:p>
          <a:p>
            <a:pPr lvl="0"/>
            <a:r>
              <a:rPr lang="en-US" dirty="0"/>
              <a:t>To more severe restrictions:</a:t>
            </a:r>
            <a:endParaRPr lang="en-US" sz="2800" dirty="0"/>
          </a:p>
          <a:p>
            <a:pPr lvl="1"/>
            <a:r>
              <a:rPr lang="en-US" sz="2400" dirty="0"/>
              <a:t>Freely available if cited (4 levels: record, dataset, OBIS node, OBIS);</a:t>
            </a:r>
            <a:endParaRPr lang="en-US" sz="2800" dirty="0"/>
          </a:p>
          <a:p>
            <a:pPr lvl="1"/>
            <a:r>
              <a:rPr lang="en-US" sz="2400" dirty="0"/>
              <a:t>Include co-authorship in case a substantial amount of the data is used;</a:t>
            </a:r>
            <a:endParaRPr lang="en-US" sz="2800" dirty="0"/>
          </a:p>
          <a:p>
            <a:pPr lvl="1"/>
            <a:r>
              <a:rPr lang="en-US" sz="2400" dirty="0"/>
              <a:t>Do not use without permission;</a:t>
            </a:r>
          </a:p>
          <a:p>
            <a:pPr lvl="1"/>
            <a:r>
              <a:rPr lang="en-US" sz="2400" dirty="0"/>
              <a:t>Do not use for commercial purposes without permission;</a:t>
            </a:r>
            <a:endParaRPr lang="en-US" sz="2800" dirty="0"/>
          </a:p>
          <a:p>
            <a:pPr lvl="1"/>
            <a:r>
              <a:rPr lang="en-US" sz="2400" dirty="0"/>
              <a:t>Do not redistribute to third parties without permission.</a:t>
            </a:r>
            <a:endParaRPr lang="en-US" sz="2800" dirty="0"/>
          </a:p>
          <a:p>
            <a:endParaRPr lang="en-US" dirty="0"/>
          </a:p>
        </p:txBody>
      </p:sp>
      <p:sp>
        <p:nvSpPr>
          <p:cNvPr id="4" name="TextBox 3"/>
          <p:cNvSpPr txBox="1"/>
          <p:nvPr/>
        </p:nvSpPr>
        <p:spPr>
          <a:xfrm>
            <a:off x="742950" y="1228250"/>
            <a:ext cx="53288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High variety of restrictions on </a:t>
            </a:r>
            <a:r>
              <a:rPr kumimoji="0" lang="en-US" sz="1800" b="0" i="0" u="none" strike="noStrike" kern="1200" cap="none" spc="0" normalizeH="0" baseline="0" noProof="0">
                <a:ln>
                  <a:noFill/>
                </a:ln>
                <a:solidFill>
                  <a:srgbClr val="FF0000"/>
                </a:solidFill>
                <a:effectLst/>
                <a:uLnTx/>
                <a:uFillTx/>
                <a:latin typeface="Calibri" panose="020F0502020204030204"/>
                <a:ea typeface="+mn-ea"/>
                <a:cs typeface="+mn-cs"/>
              </a:rPr>
              <a:t>the use of </a:t>
            </a: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OBIS datasets</a:t>
            </a:r>
          </a:p>
        </p:txBody>
      </p:sp>
    </p:spTree>
    <p:extLst>
      <p:ext uri="{BB962C8B-B14F-4D97-AF65-F5344CB8AC3E}">
        <p14:creationId xmlns:p14="http://schemas.microsoft.com/office/powerpoint/2010/main" val="2614038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B77DE5-D62E-41D6-AFE9-046143C14746}"/>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Implications?</a:t>
            </a:r>
          </a:p>
        </p:txBody>
      </p:sp>
      <p:sp>
        <p:nvSpPr>
          <p:cNvPr id="2" name="Content Placeholder 1"/>
          <p:cNvSpPr>
            <a:spLocks noGrp="1"/>
          </p:cNvSpPr>
          <p:nvPr>
            <p:ph idx="1"/>
          </p:nvPr>
        </p:nvSpPr>
        <p:spPr/>
        <p:txBody>
          <a:bodyPr>
            <a:normAutofit/>
          </a:bodyPr>
          <a:lstStyle/>
          <a:p>
            <a:r>
              <a:rPr lang="en-US" dirty="0"/>
              <a:t>Citations, co-authorship, non-commercial use and explicit permissions…</a:t>
            </a:r>
          </a:p>
          <a:p>
            <a:endParaRPr lang="en-US" dirty="0"/>
          </a:p>
          <a:p>
            <a:r>
              <a:rPr lang="en-US" dirty="0"/>
              <a:t>How can we enforce, control, monitor, police violations? </a:t>
            </a:r>
          </a:p>
          <a:p>
            <a:pPr lvl="1"/>
            <a:r>
              <a:rPr lang="en-US" dirty="0"/>
              <a:t>=&gt;not the responsibility of OBIS</a:t>
            </a:r>
          </a:p>
          <a:p>
            <a:pPr lvl="1"/>
            <a:r>
              <a:rPr lang="en-US" dirty="0"/>
              <a:t>=&gt;aren’t we making it impossible to use data from OBIS?</a:t>
            </a:r>
          </a:p>
          <a:p>
            <a:pPr lvl="1"/>
            <a:r>
              <a:rPr lang="en-US" dirty="0"/>
              <a:t>=&gt;is allowing these restrictions just a way to convince scientists to provide their data? </a:t>
            </a:r>
          </a:p>
          <a:p>
            <a:pPr lvl="1"/>
            <a:endParaRPr lang="en-US" dirty="0"/>
          </a:p>
          <a:p>
            <a:pPr lvl="1"/>
            <a:endParaRPr lang="en-US" dirty="0"/>
          </a:p>
          <a:p>
            <a:endParaRPr lang="en-US" dirty="0"/>
          </a:p>
        </p:txBody>
      </p:sp>
    </p:spTree>
    <p:extLst>
      <p:ext uri="{BB962C8B-B14F-4D97-AF65-F5344CB8AC3E}">
        <p14:creationId xmlns:p14="http://schemas.microsoft.com/office/powerpoint/2010/main" val="3936040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826006-0831-4591-9AE2-81830121522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Which license should we promote?</a:t>
            </a:r>
          </a:p>
        </p:txBody>
      </p:sp>
      <p:sp>
        <p:nvSpPr>
          <p:cNvPr id="2" name="Content Placeholder 1"/>
          <p:cNvSpPr>
            <a:spLocks noGrp="1"/>
          </p:cNvSpPr>
          <p:nvPr>
            <p:ph idx="1"/>
          </p:nvPr>
        </p:nvSpPr>
        <p:spPr>
          <a:xfrm>
            <a:off x="628650" y="1825625"/>
            <a:ext cx="7886700" cy="4600575"/>
          </a:xfrm>
        </p:spPr>
        <p:txBody>
          <a:bodyPr>
            <a:normAutofit/>
          </a:bodyPr>
          <a:lstStyle/>
          <a:p>
            <a:r>
              <a:rPr lang="en-US" dirty="0"/>
              <a:t>For OBIS, as a data aggregator, it would be a lot easier if the whole community accepts a single, clear and open license that allows maximum use of the datasets. </a:t>
            </a:r>
          </a:p>
          <a:p>
            <a:endParaRPr lang="en-US" dirty="0"/>
          </a:p>
          <a:p>
            <a:r>
              <a:rPr lang="en-US" dirty="0"/>
              <a:t>Creative Commons Zero (CC0) license </a:t>
            </a:r>
          </a:p>
          <a:p>
            <a:pPr lvl="1"/>
            <a:r>
              <a:rPr lang="en-US" dirty="0"/>
              <a:t>With CC0 you waive any copyright you might have over the data(set) and dedicate it to the public domain</a:t>
            </a:r>
          </a:p>
          <a:p>
            <a:pPr lvl="1"/>
            <a:r>
              <a:rPr lang="en-US" dirty="0"/>
              <a:t>Users can copy, use, modify and distribute the data without asking your permission.</a:t>
            </a:r>
          </a:p>
          <a:p>
            <a:pPr lvl="1"/>
            <a:r>
              <a:rPr lang="en-US" dirty="0"/>
              <a:t>You cannot be held liable for any (</a:t>
            </a:r>
            <a:r>
              <a:rPr lang="en-US" dirty="0" err="1"/>
              <a:t>mis</a:t>
            </a:r>
            <a:r>
              <a:rPr lang="en-US" dirty="0"/>
              <a:t>)use of the data either. </a:t>
            </a:r>
          </a:p>
          <a:p>
            <a:endParaRPr lang="en-US" dirty="0"/>
          </a:p>
          <a:p>
            <a:endParaRPr lang="en-US" dirty="0"/>
          </a:p>
        </p:txBody>
      </p:sp>
    </p:spTree>
    <p:extLst>
      <p:ext uri="{BB962C8B-B14F-4D97-AF65-F5344CB8AC3E}">
        <p14:creationId xmlns:p14="http://schemas.microsoft.com/office/powerpoint/2010/main" val="123359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2C1CC797-CD78-4A39-A7ED-04E91D7A7BC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What is IOC?</a:t>
            </a:r>
          </a:p>
        </p:txBody>
      </p:sp>
      <p:sp>
        <p:nvSpPr>
          <p:cNvPr id="3" name="Content Placeholder 2"/>
          <p:cNvSpPr>
            <a:spLocks noGrp="1"/>
          </p:cNvSpPr>
          <p:nvPr>
            <p:ph idx="1"/>
          </p:nvPr>
        </p:nvSpPr>
        <p:spPr>
          <a:xfrm>
            <a:off x="685800" y="1371600"/>
            <a:ext cx="7772400" cy="4495800"/>
          </a:xfrm>
        </p:spPr>
        <p:txBody>
          <a:bodyPr>
            <a:normAutofit lnSpcReduction="10000"/>
          </a:bodyPr>
          <a:lstStyle/>
          <a:p>
            <a:pPr>
              <a:buNone/>
            </a:pPr>
            <a:r>
              <a:rPr lang="en-US" sz="2000" dirty="0"/>
              <a:t>Intergovernmental Oceanographic Commission</a:t>
            </a:r>
          </a:p>
          <a:p>
            <a:pPr>
              <a:buNone/>
            </a:pPr>
            <a:r>
              <a:rPr lang="en-US" sz="2000" dirty="0"/>
              <a:t>of UNESCO is the United Nations body for</a:t>
            </a:r>
          </a:p>
          <a:p>
            <a:pPr lvl="1"/>
            <a:r>
              <a:rPr lang="en-US" dirty="0"/>
              <a:t>ocean science </a:t>
            </a:r>
          </a:p>
          <a:p>
            <a:pPr lvl="1"/>
            <a:r>
              <a:rPr lang="en-US" dirty="0"/>
              <a:t>ocean observatories </a:t>
            </a:r>
          </a:p>
          <a:p>
            <a:pPr lvl="1"/>
            <a:r>
              <a:rPr lang="en-US" dirty="0"/>
              <a:t>ocean data and information exchange </a:t>
            </a:r>
          </a:p>
          <a:p>
            <a:pPr lvl="1"/>
            <a:r>
              <a:rPr lang="en-US" dirty="0"/>
              <a:t>Capacity development and marine technology transfer</a:t>
            </a:r>
          </a:p>
          <a:p>
            <a:pPr lvl="1"/>
            <a:r>
              <a:rPr lang="en-US" dirty="0"/>
              <a:t>and ocean services such as Tsunami warning systems. </a:t>
            </a:r>
          </a:p>
          <a:p>
            <a:endParaRPr lang="en-US" sz="1600" dirty="0"/>
          </a:p>
          <a:p>
            <a:pPr>
              <a:buNone/>
            </a:pPr>
            <a:r>
              <a:rPr lang="en-US" sz="2000" dirty="0"/>
              <a:t>Its mission is…</a:t>
            </a:r>
          </a:p>
          <a:p>
            <a:r>
              <a:rPr lang="en-US" sz="1800" dirty="0"/>
              <a:t>to promote international cooperation and to coordinate </a:t>
            </a:r>
            <a:r>
              <a:rPr lang="en-US" sz="1800" dirty="0" err="1"/>
              <a:t>programmes</a:t>
            </a:r>
            <a:r>
              <a:rPr lang="en-US" sz="1800" dirty="0"/>
              <a:t> in research, services and capacity building to learn more about the nature and resources of the oceans and coastal areas</a:t>
            </a:r>
          </a:p>
          <a:p>
            <a:pPr>
              <a:buNone/>
            </a:pPr>
            <a:r>
              <a:rPr lang="en-US" sz="1600" dirty="0"/>
              <a:t> </a:t>
            </a:r>
          </a:p>
          <a:p>
            <a:r>
              <a:rPr lang="en-US" sz="1800" dirty="0"/>
              <a:t>to apply this knowledge to improved management, sustainable development and protection of the marine environment and the decision making processes of States.</a:t>
            </a:r>
          </a:p>
          <a:p>
            <a:pPr>
              <a:buNone/>
            </a:pPr>
            <a:endParaRPr lang="en-US" sz="1600" dirty="0"/>
          </a:p>
        </p:txBody>
      </p:sp>
      <p:pic>
        <p:nvPicPr>
          <p:cNvPr id="4" name="Picture 3"/>
          <p:cNvPicPr>
            <a:picLocks noChangeAspect="1"/>
          </p:cNvPicPr>
          <p:nvPr/>
        </p:nvPicPr>
        <p:blipFill>
          <a:blip r:embed="rId4"/>
          <a:stretch>
            <a:fillRect/>
          </a:stretch>
        </p:blipFill>
        <p:spPr>
          <a:xfrm>
            <a:off x="6477000" y="304800"/>
            <a:ext cx="2167469" cy="247612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8AA2D1-90BA-4327-A7A0-8AC313EE8DEA}"/>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Which license should we promote?</a:t>
            </a:r>
          </a:p>
        </p:txBody>
      </p:sp>
      <p:sp>
        <p:nvSpPr>
          <p:cNvPr id="2" name="Content Placeholder 1"/>
          <p:cNvSpPr>
            <a:spLocks noGrp="1"/>
          </p:cNvSpPr>
          <p:nvPr>
            <p:ph idx="1"/>
          </p:nvPr>
        </p:nvSpPr>
        <p:spPr/>
        <p:txBody>
          <a:bodyPr/>
          <a:lstStyle/>
          <a:p>
            <a:pPr marL="0" indent="0">
              <a:buNone/>
            </a:pPr>
            <a:r>
              <a:rPr lang="en-US" b="1" dirty="0"/>
              <a:t>What about attribution?</a:t>
            </a:r>
            <a:endParaRPr lang="en-US" dirty="0"/>
          </a:p>
          <a:p>
            <a:r>
              <a:rPr lang="en-US" dirty="0"/>
              <a:t>Although CC0 doesn’t legally require data users to cite the source, it does not take away the moral responsibility to give attribution, as is common in scientific research.</a:t>
            </a:r>
          </a:p>
          <a:p>
            <a:endParaRPr lang="en-US" dirty="0"/>
          </a:p>
          <a:p>
            <a:pPr marL="0" indent="0">
              <a:buNone/>
            </a:pPr>
            <a:r>
              <a:rPr lang="en-US" b="1" dirty="0">
                <a:solidFill>
                  <a:srgbClr val="FF0000"/>
                </a:solidFill>
              </a:rPr>
              <a:t>There is no license attached to scientific papers that says you have to cite the paper when used, but it is common practice in science. </a:t>
            </a:r>
          </a:p>
        </p:txBody>
      </p:sp>
    </p:spTree>
    <p:extLst>
      <p:ext uri="{BB962C8B-B14F-4D97-AF65-F5344CB8AC3E}">
        <p14:creationId xmlns:p14="http://schemas.microsoft.com/office/powerpoint/2010/main" val="175711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69466A-34F3-45FB-9CCC-3096CB3D5898}"/>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b="1" dirty="0"/>
              <a:t>What license for the OBIS database?</a:t>
            </a:r>
          </a:p>
        </p:txBody>
      </p:sp>
      <p:sp>
        <p:nvSpPr>
          <p:cNvPr id="2" name="Content Placeholder 1"/>
          <p:cNvSpPr>
            <a:spLocks noGrp="1"/>
          </p:cNvSpPr>
          <p:nvPr>
            <p:ph idx="1"/>
          </p:nvPr>
        </p:nvSpPr>
        <p:spPr>
          <a:xfrm>
            <a:off x="628650" y="1253331"/>
            <a:ext cx="7886700" cy="4351338"/>
          </a:xfrm>
        </p:spPr>
        <p:txBody>
          <a:bodyPr/>
          <a:lstStyle/>
          <a:p>
            <a:pPr marL="0" indent="0">
              <a:buNone/>
            </a:pPr>
            <a:endParaRPr lang="en-US" b="1" dirty="0"/>
          </a:p>
          <a:p>
            <a:pPr marL="0" indent="0">
              <a:buNone/>
            </a:pPr>
            <a:r>
              <a:rPr lang="en-US" b="1" dirty="0"/>
              <a:t>The OBIS database, and any products are published under the Creative Commons Zero (CC0) license.</a:t>
            </a:r>
          </a:p>
          <a:p>
            <a:pPr marL="0" indent="0">
              <a:buNone/>
            </a:pPr>
            <a:endParaRPr lang="en-US" b="1" dirty="0"/>
          </a:p>
          <a:p>
            <a:pPr marL="0" indent="0">
              <a:buNone/>
            </a:pPr>
            <a:r>
              <a:rPr lang="en-US" b="1">
                <a:solidFill>
                  <a:srgbClr val="FF0000"/>
                </a:solidFill>
              </a:rPr>
              <a:t>Promote FAIR </a:t>
            </a:r>
            <a:r>
              <a:rPr lang="en-US" b="1" dirty="0">
                <a:solidFill>
                  <a:srgbClr val="FF0000"/>
                </a:solidFill>
              </a:rPr>
              <a:t>use</a:t>
            </a:r>
            <a:r>
              <a:rPr lang="mr-IN" b="1" dirty="0">
                <a:solidFill>
                  <a:srgbClr val="FF0000"/>
                </a:solidFill>
              </a:rPr>
              <a:t>…</a:t>
            </a:r>
            <a:endParaRPr lang="en-US" b="1" dirty="0">
              <a:solidFill>
                <a:srgbClr val="FF0000"/>
              </a:solidFill>
            </a:endParaRPr>
          </a:p>
          <a:p>
            <a:r>
              <a:rPr lang="en-US" dirty="0"/>
              <a:t>Encourage people to build applications using the data access </a:t>
            </a:r>
            <a:r>
              <a:rPr lang="en-US" dirty="0" err="1"/>
              <a:t>webservices</a:t>
            </a:r>
            <a:r>
              <a:rPr lang="en-US" dirty="0"/>
              <a:t>, rather than maintaining a copy of OBIS</a:t>
            </a:r>
          </a:p>
          <a:p>
            <a:r>
              <a:rPr lang="en-US" dirty="0"/>
              <a:t>Respect the data providers, and provide helpful feedback on data quality.</a:t>
            </a:r>
          </a:p>
          <a:p>
            <a:r>
              <a:rPr lang="en-US" dirty="0"/>
              <a:t>When you are both a data user and a data custodian yourself, you should also publish your data to OBIS</a:t>
            </a:r>
          </a:p>
          <a:p>
            <a:r>
              <a:rPr lang="en-US" dirty="0"/>
              <a:t>Consider sponsoring or partnering with OBIS and its OBIS nodes</a:t>
            </a:r>
          </a:p>
          <a:p>
            <a:pPr marL="0" indent="0">
              <a:buNone/>
            </a:pPr>
            <a:endParaRPr lang="en-US" dirty="0"/>
          </a:p>
        </p:txBody>
      </p:sp>
    </p:spTree>
    <p:extLst>
      <p:ext uri="{BB962C8B-B14F-4D97-AF65-F5344CB8AC3E}">
        <p14:creationId xmlns:p14="http://schemas.microsoft.com/office/powerpoint/2010/main" val="1908834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AA7CDE-1C6B-4C84-B436-5655CF5FACC0}"/>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Good advice: Develop a Data Policy in your institution</a:t>
            </a:r>
          </a:p>
        </p:txBody>
      </p:sp>
      <p:sp>
        <p:nvSpPr>
          <p:cNvPr id="2" name="Content Placeholder 1"/>
          <p:cNvSpPr>
            <a:spLocks noGrp="1"/>
          </p:cNvSpPr>
          <p:nvPr>
            <p:ph idx="1"/>
          </p:nvPr>
        </p:nvSpPr>
        <p:spPr/>
        <p:txBody>
          <a:bodyPr>
            <a:normAutofit/>
          </a:bodyPr>
          <a:lstStyle/>
          <a:p>
            <a:pPr marL="0" indent="0">
              <a:buNone/>
            </a:pPr>
            <a:r>
              <a:rPr lang="en-US" dirty="0"/>
              <a:t>A data policy should contain:</a:t>
            </a:r>
          </a:p>
          <a:p>
            <a:r>
              <a:rPr lang="en-US" dirty="0"/>
              <a:t>Identify the data </a:t>
            </a:r>
            <a:r>
              <a:rPr lang="en-US"/>
              <a:t>use license, preferably </a:t>
            </a:r>
            <a:r>
              <a:rPr lang="en-US" dirty="0"/>
              <a:t>based on </a:t>
            </a:r>
            <a:r>
              <a:rPr lang="en-US"/>
              <a:t>Open-access principles (you </a:t>
            </a:r>
            <a:r>
              <a:rPr lang="en-US" dirty="0"/>
              <a:t>can refer to the IOC data policy)</a:t>
            </a:r>
          </a:p>
          <a:p>
            <a:r>
              <a:rPr lang="en-US" dirty="0"/>
              <a:t>Describe fair use</a:t>
            </a:r>
          </a:p>
          <a:p>
            <a:r>
              <a:rPr lang="en-US" dirty="0"/>
              <a:t>Describe your needs </a:t>
            </a:r>
          </a:p>
          <a:p>
            <a:r>
              <a:rPr lang="en-US" dirty="0"/>
              <a:t>Describe data ownership</a:t>
            </a:r>
          </a:p>
          <a:p>
            <a:r>
              <a:rPr lang="en-US" dirty="0"/>
              <a:t>Provide disclaimer</a:t>
            </a:r>
          </a:p>
          <a:p>
            <a:r>
              <a:rPr lang="en-US" dirty="0"/>
              <a:t>Provide citation guidelines</a:t>
            </a:r>
          </a:p>
          <a:p>
            <a:endParaRPr lang="en-US" dirty="0"/>
          </a:p>
          <a:p>
            <a:endParaRPr lang="en-US" dirty="0"/>
          </a:p>
        </p:txBody>
      </p:sp>
    </p:spTree>
    <p:extLst>
      <p:ext uri="{BB962C8B-B14F-4D97-AF65-F5344CB8AC3E}">
        <p14:creationId xmlns:p14="http://schemas.microsoft.com/office/powerpoint/2010/main" val="408856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4F4CF1-38A2-4B03-A23B-00E322C88295}"/>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Rectangle 1"/>
          <p:cNvSpPr/>
          <p:nvPr/>
        </p:nvSpPr>
        <p:spPr>
          <a:xfrm>
            <a:off x="520700" y="1181100"/>
            <a:ext cx="8013700" cy="35394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“Advice to a Young Investigator” (1897):.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“A scholar's positive contribution is measured by the sum of the original data that he contributes. Hypotheses come and go but data remain.”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Santiago Ramón y </a:t>
            </a:r>
            <a:r>
              <a:rPr kumimoji="0" lang="en-US" sz="3200" b="0" i="0" u="none" strike="noStrike" kern="1200" cap="none" spc="0" normalizeH="0" baseline="0" noProof="0" dirty="0" err="1">
                <a:ln>
                  <a:noFill/>
                </a:ln>
                <a:solidFill>
                  <a:prstClr val="black"/>
                </a:solidFill>
                <a:effectLst/>
                <a:uLnTx/>
                <a:uFillTx/>
                <a:latin typeface="Bodoni 72 Smallcaps Book" charset="0"/>
                <a:ea typeface="Bodoni 72 Smallcaps Book" charset="0"/>
                <a:cs typeface="Bodoni 72 Smallcaps Book" charset="0"/>
              </a:rPr>
              <a:t>Cajal</a:t>
            </a: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(Nobel Prize winner in 1906) </a:t>
            </a:r>
          </a:p>
        </p:txBody>
      </p:sp>
    </p:spTree>
    <p:extLst>
      <p:ext uri="{BB962C8B-B14F-4D97-AF65-F5344CB8AC3E}">
        <p14:creationId xmlns:p14="http://schemas.microsoft.com/office/powerpoint/2010/main" val="4175654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62BBB85C-523C-4D24-9507-F71119BC5BA7}"/>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Content Placeholder 2"/>
          <p:cNvSpPr>
            <a:spLocks noGrp="1"/>
          </p:cNvSpPr>
          <p:nvPr>
            <p:ph idx="1"/>
          </p:nvPr>
        </p:nvSpPr>
        <p:spPr>
          <a:xfrm>
            <a:off x="685800" y="1676400"/>
            <a:ext cx="7772400" cy="4416896"/>
          </a:xfrm>
        </p:spPr>
        <p:txBody>
          <a:bodyPr>
            <a:normAutofit lnSpcReduction="10000"/>
          </a:bodyPr>
          <a:lstStyle/>
          <a:p>
            <a:r>
              <a:rPr lang="en-US" sz="2000" dirty="0"/>
              <a:t>"International Oceanographic Data and Information Exchange”</a:t>
            </a:r>
          </a:p>
          <a:p>
            <a:endParaRPr lang="en-US" sz="2000" dirty="0"/>
          </a:p>
          <a:p>
            <a:r>
              <a:rPr lang="en-US" sz="2000" dirty="0"/>
              <a:t>A program of the "Intergovernmental Oceanographic Commission" (IOC) of UNESCO </a:t>
            </a:r>
          </a:p>
          <a:p>
            <a:endParaRPr lang="en-US" sz="2000" dirty="0"/>
          </a:p>
          <a:p>
            <a:r>
              <a:rPr lang="en-US" sz="2000" dirty="0"/>
              <a:t>Established in 1961. </a:t>
            </a:r>
          </a:p>
          <a:p>
            <a:endParaRPr lang="en-US" sz="2000" dirty="0"/>
          </a:p>
          <a:p>
            <a:r>
              <a:rPr lang="en-US" sz="2000" dirty="0"/>
              <a:t>Purpose is to enhance marine research, exploitation and development, by facilitating the exchange of oceanographic data and information between participating Member States, and by meeting the needs of users for data and information products.</a:t>
            </a:r>
          </a:p>
          <a:p>
            <a:endParaRPr lang="en-US" sz="2000" dirty="0"/>
          </a:p>
          <a:p>
            <a:r>
              <a:rPr lang="en-US" sz="2000" dirty="0"/>
              <a:t>For more see http://www.iode.org</a:t>
            </a:r>
          </a:p>
        </p:txBody>
      </p:sp>
      <p:pic>
        <p:nvPicPr>
          <p:cNvPr id="2" name="Picture 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5576" y="476672"/>
            <a:ext cx="4320480" cy="913813"/>
          </a:xfrm>
          <a:prstGeom prst="rect">
            <a:avLst/>
          </a:prstGeom>
        </p:spPr>
      </p:pic>
    </p:spTree>
    <p:extLst>
      <p:ext uri="{BB962C8B-B14F-4D97-AF65-F5344CB8AC3E}">
        <p14:creationId xmlns:p14="http://schemas.microsoft.com/office/powerpoint/2010/main" val="2788812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a:extLst>
              <a:ext uri="{FF2B5EF4-FFF2-40B4-BE49-F238E27FC236}">
                <a16:creationId xmlns:a16="http://schemas.microsoft.com/office/drawing/2014/main" id="{7B6971E8-1534-40F7-BD47-55821236E913}"/>
              </a:ext>
            </a:extLst>
          </p:cNvPr>
          <p:cNvPicPr>
            <a:picLocks noChangeAspect="1"/>
          </p:cNvPicPr>
          <p:nvPr/>
        </p:nvPicPr>
        <p:blipFill rotWithShape="1">
          <a:blip r:embed="rId2">
            <a:alphaModFix amt="50000"/>
          </a:blip>
          <a:srcRect l="14726" r="14726" b="12504"/>
          <a:stretch/>
        </p:blipFill>
        <p:spPr>
          <a:xfrm>
            <a:off x="0" y="478327"/>
            <a:ext cx="9144000" cy="6379673"/>
          </a:xfrm>
          <a:prstGeom prst="rect">
            <a:avLst/>
          </a:prstGeom>
        </p:spPr>
      </p:pic>
      <p:sp>
        <p:nvSpPr>
          <p:cNvPr id="18434" name="Content Placeholder 2"/>
          <p:cNvSpPr>
            <a:spLocks noGrp="1"/>
          </p:cNvSpPr>
          <p:nvPr>
            <p:ph idx="1"/>
          </p:nvPr>
        </p:nvSpPr>
        <p:spPr>
          <a:xfrm>
            <a:off x="628650" y="1537189"/>
            <a:ext cx="7886700" cy="4351338"/>
          </a:xfrm>
        </p:spPr>
        <p:txBody>
          <a:bodyPr/>
          <a:lstStyle/>
          <a:p>
            <a:pPr marL="0" indent="0">
              <a:buFontTx/>
              <a:buNone/>
            </a:pPr>
            <a:r>
              <a:rPr lang="en-US" dirty="0">
                <a:latin typeface="Arial" charset="0"/>
                <a:ea typeface="ＭＳ Ｐゴシック" charset="0"/>
                <a:cs typeface="ＭＳ Ｐゴシック" charset="0"/>
              </a:rPr>
              <a:t>OBIS is the world’s largest open access, online repository of spatially referenced marine life data that:</a:t>
            </a:r>
            <a:br>
              <a:rPr lang="en-US" dirty="0">
                <a:latin typeface="Arial" charset="0"/>
                <a:ea typeface="ＭＳ Ｐゴシック" charset="0"/>
                <a:cs typeface="ＭＳ Ｐゴシック" charset="0"/>
              </a:rPr>
            </a:br>
            <a:endParaRPr lang="en-US" dirty="0">
              <a:latin typeface="Arial" charset="0"/>
              <a:ea typeface="ＭＳ Ｐゴシック" charset="0"/>
              <a:cs typeface="ＭＳ Ｐゴシック" charset="0"/>
            </a:endParaRPr>
          </a:p>
          <a:p>
            <a:pPr lvl="1"/>
            <a:r>
              <a:rPr lang="en-US" sz="1800" dirty="0">
                <a:latin typeface="Arial" charset="0"/>
                <a:ea typeface="ＭＳ Ｐゴシック" charset="0"/>
              </a:rPr>
              <a:t>Nations can use to develop national and regional assessments, to discover trends, gaps and biodiversity hotspots and to meet their obligations to the Convention on Biological Diversity and other international commitments.</a:t>
            </a:r>
          </a:p>
          <a:p>
            <a:pPr lvl="1"/>
            <a:endParaRPr lang="en-US" sz="1800" dirty="0">
              <a:latin typeface="Arial" charset="0"/>
              <a:ea typeface="ＭＳ Ｐゴシック" charset="0"/>
            </a:endParaRPr>
          </a:p>
          <a:p>
            <a:pPr lvl="1"/>
            <a:r>
              <a:rPr lang="en-US" sz="1800" dirty="0">
                <a:latin typeface="Arial" charset="0"/>
                <a:ea typeface="ＭＳ Ｐゴシック" charset="0"/>
              </a:rPr>
              <a:t>Stimulates research about our oceans to generate new hypotheses concerning evolutionary processes, species distributions, and roles of organisms in marine systems on a global scale.</a:t>
            </a:r>
          </a:p>
          <a:p>
            <a:pPr lvl="1"/>
            <a:endParaRPr lang="en-US" sz="1800" dirty="0">
              <a:latin typeface="Arial" charset="0"/>
              <a:ea typeface="ＭＳ Ｐゴシック" charset="0"/>
            </a:endParaRPr>
          </a:p>
          <a:p>
            <a:pPr lvl="1"/>
            <a:r>
              <a:rPr lang="en-US" sz="1800" dirty="0">
                <a:latin typeface="Arial" charset="0"/>
                <a:ea typeface="ＭＳ Ｐゴシック" charset="0"/>
              </a:rPr>
              <a:t>Forms a baseline of marine life’s diversity, distribution, and abundance against which future change can be measured.</a:t>
            </a:r>
          </a:p>
        </p:txBody>
      </p:sp>
      <p:sp>
        <p:nvSpPr>
          <p:cNvPr id="7" name="Title 1"/>
          <p:cNvSpPr txBox="1">
            <a:spLocks/>
          </p:cNvSpPr>
          <p:nvPr/>
        </p:nvSpPr>
        <p:spPr bwMode="auto">
          <a:xfrm>
            <a:off x="2958814" y="315289"/>
            <a:ext cx="2952328" cy="1143000"/>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tx2"/>
                </a:solidFill>
                <a:latin typeface="+mj-lt"/>
                <a:ea typeface="+mj-ea"/>
                <a:cs typeface="+mj-cs"/>
              </a:defRPr>
            </a:lvl1pPr>
            <a:lvl2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5pPr>
            <a:lvl6pPr marL="457200" algn="l" rtl="0" fontAlgn="base">
              <a:spcBef>
                <a:spcPct val="0"/>
              </a:spcBef>
              <a:spcAft>
                <a:spcPct val="0"/>
              </a:spcAft>
              <a:defRPr sz="3600">
                <a:solidFill>
                  <a:schemeClr val="tx2"/>
                </a:solidFill>
                <a:latin typeface="Arial" charset="0"/>
                <a:ea typeface="ＭＳ Ｐゴシック" charset="0"/>
                <a:cs typeface="ＭＳ Ｐゴシック" charset="0"/>
              </a:defRPr>
            </a:lvl6pPr>
            <a:lvl7pPr marL="914400" algn="l" rtl="0" fontAlgn="base">
              <a:spcBef>
                <a:spcPct val="0"/>
              </a:spcBef>
              <a:spcAft>
                <a:spcPct val="0"/>
              </a:spcAft>
              <a:defRPr sz="3600">
                <a:solidFill>
                  <a:schemeClr val="tx2"/>
                </a:solidFill>
                <a:latin typeface="Arial" charset="0"/>
                <a:ea typeface="ＭＳ Ｐゴシック" charset="0"/>
                <a:cs typeface="ＭＳ Ｐゴシック" charset="0"/>
              </a:defRPr>
            </a:lvl7pPr>
            <a:lvl8pPr marL="1371600" algn="l" rtl="0" fontAlgn="base">
              <a:spcBef>
                <a:spcPct val="0"/>
              </a:spcBef>
              <a:spcAft>
                <a:spcPct val="0"/>
              </a:spcAft>
              <a:defRPr sz="3600">
                <a:solidFill>
                  <a:schemeClr val="tx2"/>
                </a:solidFill>
                <a:latin typeface="Arial" charset="0"/>
                <a:ea typeface="ＭＳ Ｐゴシック" charset="0"/>
                <a:cs typeface="ＭＳ Ｐゴシック" charset="0"/>
              </a:defRPr>
            </a:lvl8pPr>
            <a:lvl9pPr marL="1828800" algn="l" rtl="0" fontAlgn="base">
              <a:spcBef>
                <a:spcPct val="0"/>
              </a:spcBef>
              <a:spcAft>
                <a:spcPct val="0"/>
              </a:spcAft>
              <a:defRPr sz="3600">
                <a:solidFill>
                  <a:schemeClr val="tx2"/>
                </a:solidFill>
                <a:latin typeface="Arial" charset="0"/>
                <a:ea typeface="ＭＳ Ｐゴシック" charset="0"/>
                <a:cs typeface="ＭＳ Ｐゴシック" charset="0"/>
              </a:defRPr>
            </a:lvl9pPr>
          </a:lstStyle>
          <a:p>
            <a:r>
              <a:rPr lang="en-US" b="1" dirty="0">
                <a:latin typeface="+mn-lt"/>
                <a:ea typeface="ＭＳ Ｐゴシック" charset="0"/>
                <a:cs typeface="ＭＳ Ｐゴシック" charset="0"/>
              </a:rPr>
              <a:t>Background</a:t>
            </a:r>
          </a:p>
        </p:txBody>
      </p:sp>
      <p:pic>
        <p:nvPicPr>
          <p:cNvPr id="8" name="Picture 7" descr="OBIS_logo_CMYK.tif"/>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55576" y="320527"/>
            <a:ext cx="1922709"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430263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73586F0-9992-4D03-AF27-AEF416ACC241}"/>
              </a:ext>
            </a:extLst>
          </p:cNvPr>
          <p:cNvGrpSpPr/>
          <p:nvPr/>
        </p:nvGrpSpPr>
        <p:grpSpPr>
          <a:xfrm>
            <a:off x="0" y="-1776"/>
            <a:ext cx="10116616" cy="6648945"/>
            <a:chOff x="1209058" y="884511"/>
            <a:chExt cx="7725971" cy="4697398"/>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058" y="884511"/>
              <a:ext cx="6133695" cy="4697398"/>
            </a:xfrm>
            <a:prstGeom prst="rect">
              <a:avLst/>
            </a:prstGeom>
          </p:spPr>
        </p:pic>
        <p:sp>
          <p:nvSpPr>
            <p:cNvPr id="4" name="Rounded Rectangle 3"/>
            <p:cNvSpPr/>
            <p:nvPr/>
          </p:nvSpPr>
          <p:spPr>
            <a:xfrm>
              <a:off x="4132750" y="5144120"/>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AntOBIS</a:t>
              </a:r>
            </a:p>
          </p:txBody>
        </p:sp>
        <p:sp>
          <p:nvSpPr>
            <p:cNvPr id="5" name="Rounded Rectangle 4"/>
            <p:cNvSpPr/>
            <p:nvPr/>
          </p:nvSpPr>
          <p:spPr>
            <a:xfrm>
              <a:off x="3359256" y="172303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Arctic OBIS</a:t>
              </a:r>
            </a:p>
          </p:txBody>
        </p:sp>
        <p:sp>
          <p:nvSpPr>
            <p:cNvPr id="6" name="Rounded Rectangle 5"/>
            <p:cNvSpPr/>
            <p:nvPr/>
          </p:nvSpPr>
          <p:spPr>
            <a:xfrm>
              <a:off x="2689970" y="4909917"/>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ArOBIS</a:t>
              </a:r>
            </a:p>
          </p:txBody>
        </p:sp>
        <p:sp>
          <p:nvSpPr>
            <p:cNvPr id="7" name="Rounded Rectangle 6"/>
            <p:cNvSpPr/>
            <p:nvPr/>
          </p:nvSpPr>
          <p:spPr>
            <a:xfrm>
              <a:off x="5655465" y="451559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OBIS Australia</a:t>
              </a:r>
            </a:p>
          </p:txBody>
        </p:sp>
        <p:sp>
          <p:nvSpPr>
            <p:cNvPr id="8" name="Rounded Rectangle 7"/>
            <p:cNvSpPr/>
            <p:nvPr/>
          </p:nvSpPr>
          <p:spPr>
            <a:xfrm>
              <a:off x="2515496" y="193368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Canada</a:t>
              </a:r>
            </a:p>
          </p:txBody>
        </p:sp>
        <p:sp>
          <p:nvSpPr>
            <p:cNvPr id="9" name="Rounded Rectangle 8"/>
            <p:cNvSpPr/>
            <p:nvPr/>
          </p:nvSpPr>
          <p:spPr>
            <a:xfrm>
              <a:off x="2758205" y="3538213"/>
              <a:ext cx="1190441"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Caribbean OBIS</a:t>
              </a:r>
            </a:p>
          </p:txBody>
        </p:sp>
        <p:sp>
          <p:nvSpPr>
            <p:cNvPr id="10" name="Rounded Rectangle 9"/>
            <p:cNvSpPr/>
            <p:nvPr/>
          </p:nvSpPr>
          <p:spPr>
            <a:xfrm>
              <a:off x="6216141" y="2667592"/>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China</a:t>
              </a:r>
            </a:p>
          </p:txBody>
        </p:sp>
        <p:sp>
          <p:nvSpPr>
            <p:cNvPr id="11" name="Rounded Rectangle 10"/>
            <p:cNvSpPr/>
            <p:nvPr/>
          </p:nvSpPr>
          <p:spPr>
            <a:xfrm>
              <a:off x="5037702" y="367729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IndOBIS</a:t>
              </a:r>
              <a:endParaRPr lang="en-US" sz="1200" dirty="0">
                <a:solidFill>
                  <a:schemeClr val="tx1"/>
                </a:solidFill>
              </a:endParaRPr>
            </a:p>
          </p:txBody>
        </p:sp>
        <p:sp>
          <p:nvSpPr>
            <p:cNvPr id="12" name="Rounded Rectangle 11"/>
            <p:cNvSpPr/>
            <p:nvPr/>
          </p:nvSpPr>
          <p:spPr>
            <a:xfrm>
              <a:off x="6542142" y="331270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Japan</a:t>
              </a:r>
            </a:p>
          </p:txBody>
        </p:sp>
        <p:sp>
          <p:nvSpPr>
            <p:cNvPr id="14" name="Rounded Rectangle 13"/>
            <p:cNvSpPr/>
            <p:nvPr/>
          </p:nvSpPr>
          <p:spPr>
            <a:xfrm>
              <a:off x="6655931" y="294624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KOBIS</a:t>
              </a:r>
            </a:p>
          </p:txBody>
        </p:sp>
        <p:sp>
          <p:nvSpPr>
            <p:cNvPr id="16" name="Rounded Rectangle 15"/>
            <p:cNvSpPr/>
            <p:nvPr/>
          </p:nvSpPr>
          <p:spPr>
            <a:xfrm>
              <a:off x="4187834" y="3190078"/>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MedOBIS</a:t>
              </a:r>
            </a:p>
          </p:txBody>
        </p:sp>
        <p:sp>
          <p:nvSpPr>
            <p:cNvPr id="17" name="Rounded Rectangle 16"/>
            <p:cNvSpPr/>
            <p:nvPr/>
          </p:nvSpPr>
          <p:spPr>
            <a:xfrm>
              <a:off x="5064734" y="325937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PEGO-OBIS</a:t>
              </a:r>
            </a:p>
          </p:txBody>
        </p:sp>
        <p:sp>
          <p:nvSpPr>
            <p:cNvPr id="18" name="Rounded Rectangle 17"/>
            <p:cNvSpPr/>
            <p:nvPr/>
          </p:nvSpPr>
          <p:spPr>
            <a:xfrm>
              <a:off x="4095748" y="365588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Senegal</a:t>
              </a:r>
            </a:p>
          </p:txBody>
        </p:sp>
        <p:sp>
          <p:nvSpPr>
            <p:cNvPr id="19" name="Rounded Rectangle 18"/>
            <p:cNvSpPr/>
            <p:nvPr/>
          </p:nvSpPr>
          <p:spPr>
            <a:xfrm>
              <a:off x="7025401" y="4549216"/>
              <a:ext cx="190962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South Western Pacific OBIS</a:t>
              </a:r>
            </a:p>
          </p:txBody>
        </p:sp>
        <p:sp>
          <p:nvSpPr>
            <p:cNvPr id="20" name="Rounded Rectangle 19"/>
            <p:cNvSpPr/>
            <p:nvPr/>
          </p:nvSpPr>
          <p:spPr>
            <a:xfrm>
              <a:off x="4319000" y="447882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AfrOBIS</a:t>
              </a:r>
            </a:p>
          </p:txBody>
        </p:sp>
        <p:sp>
          <p:nvSpPr>
            <p:cNvPr id="21" name="Rounded Rectangle 20"/>
            <p:cNvSpPr/>
            <p:nvPr/>
          </p:nvSpPr>
          <p:spPr>
            <a:xfrm>
              <a:off x="2026239" y="429203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ESPOBIS</a:t>
              </a:r>
            </a:p>
          </p:txBody>
        </p:sp>
        <p:sp>
          <p:nvSpPr>
            <p:cNvPr id="22" name="Rounded Rectangle 21"/>
            <p:cNvSpPr/>
            <p:nvPr/>
          </p:nvSpPr>
          <p:spPr>
            <a:xfrm>
              <a:off x="3461164" y="412742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WSAOBIS</a:t>
              </a:r>
            </a:p>
          </p:txBody>
        </p:sp>
        <p:sp>
          <p:nvSpPr>
            <p:cNvPr id="23" name="Rounded Rectangle 22"/>
            <p:cNvSpPr/>
            <p:nvPr/>
          </p:nvSpPr>
          <p:spPr>
            <a:xfrm>
              <a:off x="5052789" y="2785182"/>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Black Sea OBIS</a:t>
              </a:r>
            </a:p>
          </p:txBody>
        </p:sp>
        <p:sp>
          <p:nvSpPr>
            <p:cNvPr id="24" name="Rounded Rectangle 23"/>
            <p:cNvSpPr/>
            <p:nvPr/>
          </p:nvSpPr>
          <p:spPr>
            <a:xfrm>
              <a:off x="2184752" y="247756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USA</a:t>
              </a:r>
            </a:p>
          </p:txBody>
        </p:sp>
        <p:sp>
          <p:nvSpPr>
            <p:cNvPr id="25" name="Rounded Rectangle 24"/>
            <p:cNvSpPr/>
            <p:nvPr/>
          </p:nvSpPr>
          <p:spPr>
            <a:xfrm>
              <a:off x="5404064" y="199034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Oceans Past</a:t>
              </a:r>
            </a:p>
          </p:txBody>
        </p:sp>
        <p:sp>
          <p:nvSpPr>
            <p:cNvPr id="26" name="Rounded Rectangle 25"/>
            <p:cNvSpPr/>
            <p:nvPr/>
          </p:nvSpPr>
          <p:spPr>
            <a:xfrm>
              <a:off x="5073424" y="241419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FishBase</a:t>
              </a:r>
            </a:p>
          </p:txBody>
        </p:sp>
        <p:sp>
          <p:nvSpPr>
            <p:cNvPr id="27" name="Rounded Rectangle 26"/>
            <p:cNvSpPr/>
            <p:nvPr/>
          </p:nvSpPr>
          <p:spPr>
            <a:xfrm>
              <a:off x="2780422" y="319601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SEAMAP</a:t>
              </a:r>
            </a:p>
          </p:txBody>
        </p:sp>
        <p:sp>
          <p:nvSpPr>
            <p:cNvPr id="28" name="Rounded Rectangle 27"/>
            <p:cNvSpPr/>
            <p:nvPr/>
          </p:nvSpPr>
          <p:spPr>
            <a:xfrm>
              <a:off x="2800392" y="279968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MicrOBIS</a:t>
              </a:r>
            </a:p>
          </p:txBody>
        </p:sp>
        <p:sp>
          <p:nvSpPr>
            <p:cNvPr id="29" name="Rounded Rectangle 28"/>
            <p:cNvSpPr/>
            <p:nvPr/>
          </p:nvSpPr>
          <p:spPr>
            <a:xfrm>
              <a:off x="4503826" y="1705178"/>
              <a:ext cx="140779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DeepSeaOBIS</a:t>
              </a:r>
              <a:endParaRPr lang="en-US" sz="1200" dirty="0">
                <a:solidFill>
                  <a:schemeClr val="tx1"/>
                </a:solidFill>
              </a:endParaRPr>
            </a:p>
          </p:txBody>
        </p:sp>
        <p:sp>
          <p:nvSpPr>
            <p:cNvPr id="30" name="Rounded Rectangle 29"/>
            <p:cNvSpPr/>
            <p:nvPr/>
          </p:nvSpPr>
          <p:spPr>
            <a:xfrm>
              <a:off x="4104970" y="221456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OBIS HAB</a:t>
              </a:r>
            </a:p>
          </p:txBody>
        </p:sp>
        <p:sp>
          <p:nvSpPr>
            <p:cNvPr id="31" name="Rounded Rectangle 30"/>
            <p:cNvSpPr/>
            <p:nvPr/>
          </p:nvSpPr>
          <p:spPr>
            <a:xfrm>
              <a:off x="3340720" y="2308171"/>
              <a:ext cx="64525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OTN</a:t>
              </a:r>
            </a:p>
          </p:txBody>
        </p:sp>
        <p:sp>
          <p:nvSpPr>
            <p:cNvPr id="32" name="Rounded Rectangle 31"/>
            <p:cNvSpPr/>
            <p:nvPr/>
          </p:nvSpPr>
          <p:spPr>
            <a:xfrm>
              <a:off x="3917456" y="2773978"/>
              <a:ext cx="1080655" cy="322118"/>
            </a:xfrm>
            <a:prstGeom prst="roundRect">
              <a:avLst/>
            </a:prstGeom>
            <a:solidFill>
              <a:srgbClr val="ECFDAF">
                <a:alpha val="6902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EurOBIS</a:t>
              </a:r>
              <a:endParaRPr lang="en-US" sz="1200" dirty="0">
                <a:solidFill>
                  <a:schemeClr val="tx1"/>
                </a:solidFill>
              </a:endParaRPr>
            </a:p>
          </p:txBody>
        </p:sp>
        <p:pic>
          <p:nvPicPr>
            <p:cNvPr id="3" name="Picture 2"/>
            <p:cNvPicPr>
              <a:picLocks noChangeAspect="1"/>
            </p:cNvPicPr>
            <p:nvPr/>
          </p:nvPicPr>
          <p:blipFill rotWithShape="1">
            <a:blip r:embed="rId4"/>
            <a:srcRect l="21649" t="11115" r="12045" b="26304"/>
            <a:stretch/>
          </p:blipFill>
          <p:spPr>
            <a:xfrm>
              <a:off x="6693115" y="1519071"/>
              <a:ext cx="1486732" cy="936637"/>
            </a:xfrm>
            <a:prstGeom prst="rect">
              <a:avLst/>
            </a:prstGeom>
          </p:spPr>
        </p:pic>
        <p:cxnSp>
          <p:nvCxnSpPr>
            <p:cNvPr id="15" name="Straight Arrow Connector 14"/>
            <p:cNvCxnSpPr/>
            <p:nvPr/>
          </p:nvCxnSpPr>
          <p:spPr>
            <a:xfrm flipH="1">
              <a:off x="4483686" y="2308171"/>
              <a:ext cx="2242751" cy="32211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6772150" y="2184088"/>
              <a:ext cx="1274564" cy="369332"/>
            </a:xfrm>
            <a:prstGeom prst="rect">
              <a:avLst/>
            </a:prstGeom>
            <a:solidFill>
              <a:srgbClr val="ECFDAF"/>
            </a:solidFill>
          </p:spPr>
          <p:txBody>
            <a:bodyPr wrap="square" rtlCol="0">
              <a:spAutoFit/>
            </a:bodyPr>
            <a:lstStyle/>
            <a:p>
              <a:pPr algn="ctr"/>
              <a:r>
                <a:rPr lang="en-US" sz="1800" dirty="0" err="1"/>
                <a:t>iOBIS</a:t>
              </a:r>
              <a:endParaRPr lang="en-US" sz="1800" dirty="0"/>
            </a:p>
          </p:txBody>
        </p:sp>
        <p:sp>
          <p:nvSpPr>
            <p:cNvPr id="35" name="Rounded Rectangle 34"/>
            <p:cNvSpPr/>
            <p:nvPr/>
          </p:nvSpPr>
          <p:spPr>
            <a:xfrm>
              <a:off x="6512190" y="368348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SEA OBIS </a:t>
              </a:r>
            </a:p>
          </p:txBody>
        </p:sp>
        <p:sp>
          <p:nvSpPr>
            <p:cNvPr id="36" name="Rounded Rectangle 35"/>
            <p:cNvSpPr/>
            <p:nvPr/>
          </p:nvSpPr>
          <p:spPr>
            <a:xfrm>
              <a:off x="1673552" y="3634824"/>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CPPS OBIS</a:t>
              </a:r>
            </a:p>
          </p:txBody>
        </p:sp>
      </p:grpSp>
      <p:sp>
        <p:nvSpPr>
          <p:cNvPr id="2" name="Rectangle 1"/>
          <p:cNvSpPr/>
          <p:nvPr/>
        </p:nvSpPr>
        <p:spPr>
          <a:xfrm>
            <a:off x="321011" y="134758"/>
            <a:ext cx="3328225" cy="1292662"/>
          </a:xfrm>
          <a:prstGeom prst="rect">
            <a:avLst/>
          </a:prstGeom>
        </p:spPr>
        <p:txBody>
          <a:bodyPr wrap="square">
            <a:spAutoFit/>
          </a:bodyPr>
          <a:lstStyle/>
          <a:p>
            <a:r>
              <a:rPr lang="en-US" b="1" dirty="0">
                <a:solidFill>
                  <a:schemeClr val="bg1"/>
                </a:solidFill>
                <a:effectLst>
                  <a:glow rad="127000">
                    <a:schemeClr val="tx1"/>
                  </a:glow>
                </a:effectLst>
              </a:rPr>
              <a:t>OBIS Nodes</a:t>
            </a:r>
            <a:br>
              <a:rPr lang="en-US" dirty="0">
                <a:solidFill>
                  <a:schemeClr val="bg1"/>
                </a:solidFill>
                <a:effectLst>
                  <a:glow rad="127000">
                    <a:schemeClr val="tx1"/>
                  </a:glow>
                </a:effectLst>
              </a:rPr>
            </a:br>
            <a:r>
              <a:rPr lang="en-US" sz="800" dirty="0">
                <a:solidFill>
                  <a:schemeClr val="bg1"/>
                </a:solidFill>
                <a:effectLst>
                  <a:glow rad="127000">
                    <a:schemeClr val="tx1"/>
                  </a:glow>
                </a:effectLst>
              </a:rPr>
              <a:t> </a:t>
            </a:r>
            <a:br>
              <a:rPr lang="en-US" dirty="0">
                <a:solidFill>
                  <a:schemeClr val="bg1"/>
                </a:solidFill>
                <a:effectLst>
                  <a:glow rad="127000">
                    <a:schemeClr val="tx1"/>
                  </a:glow>
                </a:effectLst>
              </a:rPr>
            </a:br>
            <a:br>
              <a:rPr lang="en-US" sz="1100" dirty="0">
                <a:solidFill>
                  <a:schemeClr val="bg1"/>
                </a:solidFill>
                <a:effectLst>
                  <a:glow rad="127000">
                    <a:schemeClr val="tx1"/>
                  </a:glow>
                </a:effectLst>
              </a:rPr>
            </a:br>
            <a:br>
              <a:rPr lang="en-US" sz="1100" dirty="0">
                <a:solidFill>
                  <a:schemeClr val="bg1"/>
                </a:solidFill>
                <a:effectLst>
                  <a:glow rad="127000">
                    <a:schemeClr val="tx1"/>
                  </a:glow>
                </a:effectLst>
              </a:rPr>
            </a:br>
            <a:endParaRPr lang="en-US" dirty="0">
              <a:solidFill>
                <a:schemeClr val="bg1"/>
              </a:solidFill>
              <a:effectLst>
                <a:glow rad="127000">
                  <a:schemeClr val="tx1"/>
                </a:glow>
              </a:effectLst>
            </a:endParaRPr>
          </a:p>
        </p:txBody>
      </p:sp>
    </p:spTree>
    <p:extLst>
      <p:ext uri="{BB962C8B-B14F-4D97-AF65-F5344CB8AC3E}">
        <p14:creationId xmlns:p14="http://schemas.microsoft.com/office/powerpoint/2010/main" val="201739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FFA000-C036-4280-8DD0-2B381DF5DB46}"/>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OBIS Data Network (Nodes)</a:t>
            </a:r>
          </a:p>
        </p:txBody>
      </p:sp>
      <p:sp>
        <p:nvSpPr>
          <p:cNvPr id="3" name="Content Placeholder 2"/>
          <p:cNvSpPr>
            <a:spLocks noGrp="1"/>
          </p:cNvSpPr>
          <p:nvPr>
            <p:ph idx="1"/>
          </p:nvPr>
        </p:nvSpPr>
        <p:spPr>
          <a:xfrm>
            <a:off x="467544" y="1676400"/>
            <a:ext cx="8352928" cy="4191000"/>
          </a:xfrm>
        </p:spPr>
        <p:txBody>
          <a:bodyPr/>
          <a:lstStyle/>
          <a:p>
            <a:r>
              <a:rPr lang="en-US" sz="1800" dirty="0"/>
              <a:t>OBIS’s data network </a:t>
            </a:r>
            <a:r>
              <a:rPr lang="en-US" sz="1800" dirty="0" err="1"/>
              <a:t>organised</a:t>
            </a:r>
            <a:r>
              <a:rPr lang="en-US" sz="1800" dirty="0"/>
              <a:t> in a hierarchical structure of nodes</a:t>
            </a:r>
          </a:p>
          <a:p>
            <a:endParaRPr lang="en-US" sz="1800" dirty="0"/>
          </a:p>
          <a:p>
            <a:r>
              <a:rPr lang="en-US" sz="1800" dirty="0"/>
              <a:t>Tier 1 = OBIS secretariat at IODE</a:t>
            </a:r>
          </a:p>
          <a:p>
            <a:r>
              <a:rPr lang="en-US" sz="1800" dirty="0"/>
              <a:t>Tier 2 = Regional and Thematic Nodes (NODC’s like OBIS Canada and ADUs like OTN)  </a:t>
            </a:r>
          </a:p>
          <a:p>
            <a:r>
              <a:rPr lang="en-US" sz="1800" dirty="0"/>
              <a:t>Tier 3 = Local Nodes (NODC’s and ADU’s)</a:t>
            </a:r>
          </a:p>
          <a:p>
            <a:endParaRPr lang="en-US" sz="1800" dirty="0"/>
          </a:p>
          <a:p>
            <a:pPr marL="0" lvl="0" indent="0">
              <a:buNone/>
            </a:pPr>
            <a:endParaRPr lang="en-GB" dirty="0"/>
          </a:p>
        </p:txBody>
      </p:sp>
    </p:spTree>
    <p:extLst>
      <p:ext uri="{BB962C8B-B14F-4D97-AF65-F5344CB8AC3E}">
        <p14:creationId xmlns:p14="http://schemas.microsoft.com/office/powerpoint/2010/main" val="3210396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7B1058-1F62-4E0D-B69F-23C49423430D}"/>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18433" name="Title 1"/>
          <p:cNvSpPr>
            <a:spLocks noGrp="1"/>
          </p:cNvSpPr>
          <p:nvPr>
            <p:ph type="title"/>
          </p:nvPr>
        </p:nvSpPr>
        <p:spPr/>
        <p:txBody>
          <a:bodyPr/>
          <a:lstStyle/>
          <a:p>
            <a:r>
              <a:rPr lang="en-US" altLang="x-none"/>
              <a:t>OBIS nodes ToR</a:t>
            </a:r>
          </a:p>
        </p:txBody>
      </p:sp>
      <p:sp>
        <p:nvSpPr>
          <p:cNvPr id="18434" name="Content Placeholder 2"/>
          <p:cNvSpPr>
            <a:spLocks noGrp="1"/>
          </p:cNvSpPr>
          <p:nvPr>
            <p:ph idx="1"/>
          </p:nvPr>
        </p:nvSpPr>
        <p:spPr>
          <a:xfrm>
            <a:off x="628650" y="1590678"/>
            <a:ext cx="8191822" cy="4843735"/>
          </a:xfrm>
        </p:spPr>
        <p:txBody>
          <a:bodyPr>
            <a:noAutofit/>
          </a:bodyPr>
          <a:lstStyle/>
          <a:p>
            <a:r>
              <a:rPr lang="en-US" altLang="x-none" sz="2000" dirty="0"/>
              <a:t>Receiving or harvesting marine biodiversity data (and metadata) from national, regional and international programs, and the scientific community at large.</a:t>
            </a:r>
          </a:p>
          <a:p>
            <a:r>
              <a:rPr lang="en-US" altLang="x-none" sz="2000" dirty="0"/>
              <a:t>Perform data validation (using standards, tools and best practices), as described in the OBIS manual.</a:t>
            </a:r>
          </a:p>
          <a:p>
            <a:r>
              <a:rPr lang="en-US" altLang="x-none" sz="2000" dirty="0"/>
              <a:t>Reporting the results of quality control directly to data collectors/originator.</a:t>
            </a:r>
          </a:p>
          <a:p>
            <a:r>
              <a:rPr lang="en-US" altLang="x-none" sz="2000" dirty="0"/>
              <a:t>Making data (and metadata) available to OBIS using agreed upon standards and formats (OBIS cookbook).</a:t>
            </a:r>
          </a:p>
          <a:p>
            <a:r>
              <a:rPr lang="en-GB" altLang="x-none" sz="2000" dirty="0"/>
              <a:t>Control data access, terms of use and sharing policies.</a:t>
            </a:r>
          </a:p>
          <a:p>
            <a:r>
              <a:rPr lang="en-US" altLang="x-none" sz="2000" dirty="0"/>
              <a:t>Provide customer support (data queries, analyses, feedback).</a:t>
            </a:r>
          </a:p>
          <a:p>
            <a:r>
              <a:rPr lang="en-US" altLang="x-none" sz="2000" dirty="0"/>
              <a:t>Increase visibility and reach out (Communication and Outreach Strategy).</a:t>
            </a:r>
          </a:p>
          <a:p>
            <a:r>
              <a:rPr lang="en-US" altLang="x-none" sz="2000" dirty="0"/>
              <a:t>Build customized portals (e.g., multiple languages).</a:t>
            </a:r>
          </a:p>
          <a:p>
            <a:r>
              <a:rPr lang="en-US" altLang="x-none" sz="2000" dirty="0"/>
              <a:t>Comply with the IOC data policy for using and sharing OBIS data. </a:t>
            </a:r>
          </a:p>
          <a:p>
            <a:endParaRPr lang="en-US" altLang="x-none" sz="2000" dirty="0"/>
          </a:p>
          <a:p>
            <a:endParaRPr lang="en-US" altLang="x-none" sz="2000" dirty="0"/>
          </a:p>
          <a:p>
            <a:endParaRPr lang="en-US" altLang="x-none" sz="2000" dirty="0"/>
          </a:p>
        </p:txBody>
      </p:sp>
    </p:spTree>
    <p:extLst>
      <p:ext uri="{BB962C8B-B14F-4D97-AF65-F5344CB8AC3E}">
        <p14:creationId xmlns:p14="http://schemas.microsoft.com/office/powerpoint/2010/main" val="689717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9EC25D-EB67-481E-A4A1-39A04FA67F28}"/>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What does it mean at a technical level?</a:t>
            </a:r>
          </a:p>
        </p:txBody>
      </p:sp>
      <p:sp>
        <p:nvSpPr>
          <p:cNvPr id="3" name="Content Placeholder 2"/>
          <p:cNvSpPr>
            <a:spLocks noGrp="1"/>
          </p:cNvSpPr>
          <p:nvPr>
            <p:ph idx="1"/>
          </p:nvPr>
        </p:nvSpPr>
        <p:spPr/>
        <p:txBody>
          <a:bodyPr/>
          <a:lstStyle/>
          <a:p>
            <a:r>
              <a:rPr lang="en-US" dirty="0"/>
              <a:t>Providing multiple datasets in a standard format for harvesting by iOBIS (</a:t>
            </a:r>
            <a:r>
              <a:rPr lang="en-US" i="1" dirty="0"/>
              <a:t>Darwin Core Archive format</a:t>
            </a:r>
            <a:r>
              <a:rPr lang="en-US" dirty="0"/>
              <a:t>)</a:t>
            </a:r>
          </a:p>
          <a:p>
            <a:endParaRPr lang="en-US" dirty="0"/>
          </a:p>
          <a:p>
            <a:r>
              <a:rPr lang="en-US" dirty="0"/>
              <a:t>Having complete and good quality data and metadata for each dataset</a:t>
            </a:r>
          </a:p>
          <a:p>
            <a:endParaRPr lang="en-US" dirty="0"/>
          </a:p>
          <a:p>
            <a:r>
              <a:rPr lang="en-US" dirty="0"/>
              <a:t>Regular updates to the datasets where possible</a:t>
            </a:r>
          </a:p>
          <a:p>
            <a:endParaRPr lang="en-US" dirty="0"/>
          </a:p>
          <a:p>
            <a:r>
              <a:rPr lang="en-US" dirty="0"/>
              <a:t>IPT Server to serve the datasets (or use the IPT server of </a:t>
            </a:r>
            <a:r>
              <a:rPr lang="en-US" dirty="0" err="1"/>
              <a:t>iOBIS</a:t>
            </a:r>
            <a:r>
              <a:rPr lang="en-US" dirty="0"/>
              <a:t> to upload datasets)</a:t>
            </a:r>
          </a:p>
          <a:p>
            <a:pPr>
              <a:buNone/>
            </a:pPr>
            <a:endParaRPr lang="en-US" dirty="0"/>
          </a:p>
          <a:p>
            <a:endParaRPr lang="en-US" dirty="0"/>
          </a:p>
          <a:p>
            <a:endParaRPr lang="en-US" dirty="0"/>
          </a:p>
        </p:txBody>
      </p:sp>
    </p:spTree>
    <p:extLst>
      <p:ext uri="{BB962C8B-B14F-4D97-AF65-F5344CB8AC3E}">
        <p14:creationId xmlns:p14="http://schemas.microsoft.com/office/powerpoint/2010/main" val="33301502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3157</TotalTime>
  <Words>5082</Words>
  <Application>Microsoft Office PowerPoint</Application>
  <PresentationFormat>On-screen Show (4:3)</PresentationFormat>
  <Paragraphs>348</Paragraphs>
  <Slides>33</Slides>
  <Notes>32</Notes>
  <HiddenSlides>2</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33</vt:i4>
      </vt:variant>
    </vt:vector>
  </HeadingPairs>
  <TitlesOfParts>
    <vt:vector size="39" baseType="lpstr">
      <vt:lpstr>Arial</vt:lpstr>
      <vt:lpstr>Bodoni 72 Smallcaps Book</vt:lpstr>
      <vt:lpstr>Calibri</vt:lpstr>
      <vt:lpstr>Calibri Light</vt:lpstr>
      <vt:lpstr>Office Theme</vt:lpstr>
      <vt:lpstr>1_Office Theme</vt:lpstr>
      <vt:lpstr>OBIS Nodes and Contributing to OBIS Canada</vt:lpstr>
      <vt:lpstr>PowerPoint Presentation</vt:lpstr>
      <vt:lpstr>What is IOC?</vt:lpstr>
      <vt:lpstr>PowerPoint Presentation</vt:lpstr>
      <vt:lpstr>PowerPoint Presentation</vt:lpstr>
      <vt:lpstr>PowerPoint Presentation</vt:lpstr>
      <vt:lpstr>OBIS Data Network (Nodes)</vt:lpstr>
      <vt:lpstr>OBIS nodes ToR</vt:lpstr>
      <vt:lpstr>What does it mean at a technical level?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OBIS Contact Information</vt:lpstr>
      <vt:lpstr>OBIS guidelines on the sharing and use of data</vt:lpstr>
      <vt:lpstr>PowerPoint Presentation</vt:lpstr>
      <vt:lpstr>PowerPoint Presentation</vt:lpstr>
      <vt:lpstr>PowerPoint Presentation</vt:lpstr>
      <vt:lpstr>PowerPoint Presentation</vt:lpstr>
      <vt:lpstr>PowerPoint Presentation</vt:lpstr>
      <vt:lpstr>PowerPoint Presentation</vt:lpstr>
      <vt:lpstr>IOC oceanographic data exchange policy</vt:lpstr>
      <vt:lpstr>OBIS license?</vt:lpstr>
      <vt:lpstr>Dataset use constraints</vt:lpstr>
      <vt:lpstr>Implications?</vt:lpstr>
      <vt:lpstr>Which license should we promote?</vt:lpstr>
      <vt:lpstr>Which license should we promote?</vt:lpstr>
      <vt:lpstr>What license for the OBIS database?</vt:lpstr>
      <vt:lpstr>Good advice: Develop a Data Policy in your institution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Becoming an  OBIS Node</dc:title>
  <dc:creator>Jonathan Pye</dc:creator>
  <cp:lastModifiedBy>Jonathan Pye</cp:lastModifiedBy>
  <cp:revision>59</cp:revision>
  <dcterms:created xsi:type="dcterms:W3CDTF">2020-01-18T21:29:47Z</dcterms:created>
  <dcterms:modified xsi:type="dcterms:W3CDTF">2021-02-08T14:52:38Z</dcterms:modified>
</cp:coreProperties>
</file>